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240"/>
    <a:srgbClr val="F1EEE7"/>
    <a:srgbClr val="082240"/>
    <a:srgbClr val="F15A22"/>
    <a:srgbClr val="BD1D02"/>
    <a:srgbClr val="AC4B2B"/>
    <a:srgbClr val="D75427"/>
    <a:srgbClr val="C25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2" autoAdjust="0"/>
    <p:restoredTop sz="94648"/>
  </p:normalViewPr>
  <p:slideViewPr>
    <p:cSldViewPr snapToGrid="0">
      <p:cViewPr varScale="1">
        <p:scale>
          <a:sx n="101" d="100"/>
          <a:sy n="101" d="100"/>
        </p:scale>
        <p:origin x="134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50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53D282-543C-2B86-DF4A-AC2C4999FF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B555AC-1AC4-55A8-9505-F3AE6FE4D2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BF1A9-2C69-6A41-AE0A-A7BF2532AD0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E930FA-CAB8-26ED-A096-04D304B71E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8530C-E299-5AD9-2D4E-1031FD2150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101CD-AF05-3645-B40A-A07DF8BEA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8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2DAD3-1A28-A042-94E8-7B92DAADB61D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5EB54-3860-1342-902A-014F4FFD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7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5EB54-3860-1342-902A-014F4FFD34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63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5EB54-3860-1342-902A-014F4FFD34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3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5EB54-3860-1342-902A-014F4FFD34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25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5EB54-3860-1342-902A-014F4FFD34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68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5EB54-3860-1342-902A-014F4FFD34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65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5EB54-3860-1342-902A-014F4FFD34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84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5EB54-3860-1342-902A-014F4FFD34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58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5EB54-3860-1342-902A-014F4FFD34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5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64A5-909C-49F9-A28C-F8BEB6105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2ACD16-C2C8-4B0F-AB96-748FC482E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7F2B7-A8BB-4002-B78C-88476FC80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F9CE-8F63-4EE6-8B85-480D4BE85E2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ECB77-9B1F-4AFF-B946-B642B955D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D3900-E547-4D73-AACF-6A1E0644C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4A3D-780E-4A11-8AEE-DD736AE2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19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82E2C-BDD0-4816-866C-E39EC38A8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169D7-F7E2-4D4E-BEA4-4A8CE5493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21987-6ADC-4EC4-9F24-1813CCD43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F9CE-8F63-4EE6-8B85-480D4BE85E2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72F19-00CA-48E7-85D9-0F00948F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77A98-2AFB-42A6-AB9A-0562FD59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4A3D-780E-4A11-8AEE-DD736AE2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33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60FF3B-85F8-4C58-9FEE-CF4EC64B1B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60477-DC15-4C48-8420-7FCE613D7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2E70B-E8FB-47F3-88D5-18F44B8C7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F9CE-8F63-4EE6-8B85-480D4BE85E2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A78EC-27E7-4D5A-8F3C-2DA9C6FAC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C7A13-A0C3-4D12-9D08-18017F5B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4A3D-780E-4A11-8AEE-DD736AE2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91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4FBDC-803C-4433-AEF8-16128BF1D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CB987-929E-48FC-A392-04A92DEBE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5AA13-0D6F-4687-B853-62D6D10D1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F9CE-8F63-4EE6-8B85-480D4BE85E2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3D655-22CA-46DE-B9F7-A90B2E100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1B187-49D8-4D18-B8ED-053DC1DA8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4A3D-780E-4A11-8AEE-DD736AE2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91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55F24-2B30-4BCE-AFDA-C921304F2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BD8C1-712A-467E-A542-623C11AA0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61AA9-F25D-433A-8998-8794E4A5D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F9CE-8F63-4EE6-8B85-480D4BE85E2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949CD-D7F3-4906-A967-6D28366A8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85CD4-19FD-4F50-9983-A8124EE24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4A3D-780E-4A11-8AEE-DD736AE2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41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FC4A3-DC20-4F33-8CD6-2E6CFF338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17AF9-AF6B-457F-BD00-3F7971BDA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4C65F-8ACB-4AF3-9FEB-1C9392D0D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15402-EFBD-47FD-86F4-BC948054B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F9CE-8F63-4EE6-8B85-480D4BE85E2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F203B-69FF-4D2B-B47E-1BA96F9B9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3D35F-9D0D-4262-82B5-9CB0DE69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4A3D-780E-4A11-8AEE-DD736AE2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14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3CC51-2C44-4738-AC61-D70E3FE99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A0F22-F775-4207-A32E-62C676471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F16A3-12A0-40E3-AA26-522BE56FD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749A58-4171-4688-87F7-8C7362C35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E269DC-7900-4E08-B432-69F210934A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EFEC4C-9F7C-4549-AAF8-F6E9763E6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F9CE-8F63-4EE6-8B85-480D4BE85E2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BECA50-6CA8-48C8-B0CC-4A011501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8C4F8-54C0-4DB8-8C31-6C4AB283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4A3D-780E-4A11-8AEE-DD736AE2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14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E5A3-F1EB-4FD0-9323-961592688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7047D-10D5-4C86-848E-4170273B9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F9CE-8F63-4EE6-8B85-480D4BE85E2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C59A4A-6E02-4256-972F-2BFF80D6D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3147D-77D5-4465-813E-9372E1CDA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4A3D-780E-4A11-8AEE-DD736AE2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02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F7E36C-F769-41DA-80B9-D4044B68C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F9CE-8F63-4EE6-8B85-480D4BE85E2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AD8FDF-E800-4397-9B27-B0780CE1D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B05BE-1BF7-4C17-8C62-2F0E4008F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4A3D-780E-4A11-8AEE-DD736AE2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86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9C857-05C4-45CE-AE21-D0987A85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645F1-5621-47F6-A6B7-E9B2D4FBB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332FF-4DB5-43FB-A9EE-1A092E61B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6E072-AA58-4825-91C0-369CCADA2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F9CE-8F63-4EE6-8B85-480D4BE85E2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37F6B-03C5-4F47-8C8C-82177DD79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29A3C-8AF2-4572-894D-A810FA5D4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4A3D-780E-4A11-8AEE-DD736AE2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14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D8DC3-9EDC-4274-A690-1DACA9FCC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67D625-5BF8-450E-9887-9BE01E8FA0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D1371-091A-4854-9228-EB9EF8C3A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8EA5A-451E-405E-A572-7BE8DC33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F9CE-8F63-4EE6-8B85-480D4BE85E2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9D7C6-A7D2-4582-8088-FFFF1AAFA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9CFF1-D678-4DD6-A756-1036E1A1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4A3D-780E-4A11-8AEE-DD736AE2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19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C8BDD-ECC2-445C-BE06-6FB62FA15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81571-43F8-4546-8A61-405DBCD86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74E19-63F0-4DD5-89BE-BB3C0B8A5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3F9CE-8F63-4EE6-8B85-480D4BE85E2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47CBF-9BE2-4569-8864-9C253A067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C46E5-02E9-400A-89B6-CB70158E8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54A3D-780E-4A11-8AEE-DD736AE2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6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7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AF14DCB7-C115-CD16-9730-DAA6582A4A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A92790-C9D9-2C90-F81D-CA9AC6CBD549}"/>
              </a:ext>
            </a:extLst>
          </p:cNvPr>
          <p:cNvSpPr txBox="1"/>
          <p:nvPr/>
        </p:nvSpPr>
        <p:spPr>
          <a:xfrm>
            <a:off x="3304032" y="2967335"/>
            <a:ext cx="2243328" cy="461665"/>
          </a:xfrm>
          <a:prstGeom prst="rect">
            <a:avLst/>
          </a:prstGeom>
          <a:solidFill>
            <a:srgbClr val="09224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1EEE7"/>
                </a:solidFill>
                <a:latin typeface="Montserrat" pitchFamily="2" charset="77"/>
              </a:rPr>
              <a:t>OUTREACH</a:t>
            </a:r>
          </a:p>
        </p:txBody>
      </p:sp>
    </p:spTree>
    <p:extLst>
      <p:ext uri="{BB962C8B-B14F-4D97-AF65-F5344CB8AC3E}">
        <p14:creationId xmlns:p14="http://schemas.microsoft.com/office/powerpoint/2010/main" val="348505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1034F8-583E-6C6C-D7F9-0EEA01A43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877722"/>
            <a:ext cx="5947080" cy="5889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AF6D8D-F6B6-9371-36B1-97E5B339A801}"/>
              </a:ext>
            </a:extLst>
          </p:cNvPr>
          <p:cNvSpPr txBox="1"/>
          <p:nvPr/>
        </p:nvSpPr>
        <p:spPr>
          <a:xfrm>
            <a:off x="414863" y="685797"/>
            <a:ext cx="9313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1EEE7"/>
                </a:solidFill>
                <a:latin typeface="Montserrat" pitchFamily="2" charset="77"/>
                <a:ea typeface="Apple Symbols" panose="02000000000000000000" pitchFamily="2" charset="-79"/>
                <a:cs typeface="Cavolini" panose="020B0604020202020204" pitchFamily="34" charset="0"/>
              </a:rPr>
              <a:t>PARTNERSHIPS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4D138E-BA5C-49B3-7AC8-1D46ABE8F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99410" y="1692346"/>
            <a:ext cx="8737601" cy="3686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7AB946-B0DF-27FA-DE7D-4C2C35FA8CBD}"/>
              </a:ext>
            </a:extLst>
          </p:cNvPr>
          <p:cNvSpPr txBox="1"/>
          <p:nvPr/>
        </p:nvSpPr>
        <p:spPr>
          <a:xfrm>
            <a:off x="859973" y="2237022"/>
            <a:ext cx="78164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SzPct val="150000"/>
              <a:buBlip>
                <a:blip r:embed="rId5"/>
              </a:buBlip>
            </a:pPr>
            <a:r>
              <a:rPr lang="en-US" sz="3200" dirty="0">
                <a:solidFill>
                  <a:srgbClr val="F1EEE7"/>
                </a:solidFill>
                <a:latin typeface="Montserrat" pitchFamily="2" charset="77"/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92095B-0A32-8EDB-6AD3-8A1C28AB3CBE}"/>
              </a:ext>
            </a:extLst>
          </p:cNvPr>
          <p:cNvSpPr txBox="1"/>
          <p:nvPr/>
        </p:nvSpPr>
        <p:spPr>
          <a:xfrm>
            <a:off x="1295397" y="2237022"/>
            <a:ext cx="755226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SzPct val="150000"/>
            </a:pPr>
            <a:r>
              <a:rPr lang="en-US" sz="2800" dirty="0">
                <a:solidFill>
                  <a:srgbClr val="F15A22"/>
                </a:solidFill>
                <a:latin typeface="Montserrat" pitchFamily="2" charset="77"/>
              </a:rPr>
              <a:t>Establish and Strengthen Partnerships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4A79CF-A9B8-8973-5A0E-9DAA490D89AE}"/>
              </a:ext>
            </a:extLst>
          </p:cNvPr>
          <p:cNvSpPr txBox="1"/>
          <p:nvPr/>
        </p:nvSpPr>
        <p:spPr>
          <a:xfrm>
            <a:off x="1589314" y="2935073"/>
            <a:ext cx="97318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1EEE7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1EEE7"/>
                </a:solidFill>
                <a:latin typeface="Montserrat" pitchFamily="2" charset="77"/>
              </a:rPr>
              <a:t>Cultivate 1:1 Relationships with Strategic Partners and Businesses</a:t>
            </a:r>
          </a:p>
          <a:p>
            <a:pPr marL="285750" indent="-285750">
              <a:buClr>
                <a:srgbClr val="F1EEE7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1EEE7"/>
                </a:solidFill>
                <a:latin typeface="Montserrat" pitchFamily="2" charset="77"/>
              </a:rPr>
              <a:t>Assess and Leverage Relationships &amp; Identify Gaps </a:t>
            </a:r>
          </a:p>
          <a:p>
            <a:pPr marL="285750" indent="-285750">
              <a:buClr>
                <a:srgbClr val="F1EEE7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1EEE7"/>
                </a:solidFill>
                <a:latin typeface="Montserrat" pitchFamily="2" charset="77"/>
              </a:rPr>
              <a:t>Provide a Seamless Information Pipeline between Service Professionals</a:t>
            </a:r>
          </a:p>
          <a:p>
            <a:pPr marL="285750" indent="-285750">
              <a:buClr>
                <a:srgbClr val="F1EEE7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1EEE7"/>
                </a:solidFill>
                <a:latin typeface="Montserrat" pitchFamily="2" charset="77"/>
              </a:rPr>
              <a:t>Expand Organizational Relationships to Support Initiatives</a:t>
            </a:r>
          </a:p>
          <a:p>
            <a:pPr marL="285750" indent="-285750">
              <a:buClr>
                <a:srgbClr val="F1EEE7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1EEE7"/>
                </a:solidFill>
                <a:latin typeface="Montserrat" pitchFamily="2" charset="77"/>
              </a:rPr>
              <a:t>Track Key Community Relationships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E767299-9291-C7BD-9504-1B71F87CB20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3" y="5299515"/>
            <a:ext cx="2197707" cy="110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29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1034F8-583E-6C6C-D7F9-0EEA01A43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460" y="5877722"/>
            <a:ext cx="5947080" cy="5889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AF6D8D-F6B6-9371-36B1-97E5B339A801}"/>
              </a:ext>
            </a:extLst>
          </p:cNvPr>
          <p:cNvSpPr txBox="1"/>
          <p:nvPr/>
        </p:nvSpPr>
        <p:spPr>
          <a:xfrm>
            <a:off x="414863" y="685797"/>
            <a:ext cx="11362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1EEE7"/>
                </a:solidFill>
                <a:latin typeface="Montserrat" pitchFamily="2" charset="77"/>
                <a:ea typeface="Apple Symbols" panose="02000000000000000000" pitchFamily="2" charset="-79"/>
                <a:cs typeface="Cavolini" panose="020B0604020202020204" pitchFamily="34" charset="0"/>
              </a:rPr>
              <a:t>OUTREACH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4D138E-BA5C-49B3-7AC8-1D46ABE8F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122460" y="1683142"/>
            <a:ext cx="6216612" cy="2622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7AB946-B0DF-27FA-DE7D-4C2C35FA8CBD}"/>
              </a:ext>
            </a:extLst>
          </p:cNvPr>
          <p:cNvSpPr txBox="1"/>
          <p:nvPr/>
        </p:nvSpPr>
        <p:spPr>
          <a:xfrm>
            <a:off x="2091365" y="1974761"/>
            <a:ext cx="78164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SzPct val="150000"/>
              <a:buBlip>
                <a:blip r:embed="rId5"/>
              </a:buBlip>
            </a:pPr>
            <a:r>
              <a:rPr lang="en-US" sz="3200" dirty="0">
                <a:solidFill>
                  <a:srgbClr val="F1EEE7"/>
                </a:solidFill>
                <a:latin typeface="Montserrat" pitchFamily="2" charset="77"/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92095B-0A32-8EDB-6AD3-8A1C28AB3CBE}"/>
              </a:ext>
            </a:extLst>
          </p:cNvPr>
          <p:cNvSpPr txBox="1"/>
          <p:nvPr/>
        </p:nvSpPr>
        <p:spPr>
          <a:xfrm>
            <a:off x="2526789" y="1974761"/>
            <a:ext cx="755226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SzPct val="150000"/>
            </a:pPr>
            <a:r>
              <a:rPr lang="en-US" sz="2800" dirty="0">
                <a:solidFill>
                  <a:srgbClr val="F15A22"/>
                </a:solidFill>
                <a:latin typeface="Montserrat" pitchFamily="2" charset="77"/>
              </a:rPr>
              <a:t>Effectively &amp; Efficiently Target Rural Area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4A79CF-A9B8-8973-5A0E-9DAA490D89AE}"/>
              </a:ext>
            </a:extLst>
          </p:cNvPr>
          <p:cNvSpPr txBox="1"/>
          <p:nvPr/>
        </p:nvSpPr>
        <p:spPr>
          <a:xfrm>
            <a:off x="1133689" y="2586616"/>
            <a:ext cx="9731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F1EEE7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1EEE7"/>
                </a:solidFill>
                <a:latin typeface="Montserrat" pitchFamily="2" charset="77"/>
              </a:rPr>
              <a:t>Ensure Service Delivery</a:t>
            </a:r>
          </a:p>
          <a:p>
            <a:pPr marL="285750" indent="-285750" algn="ctr">
              <a:buClr>
                <a:srgbClr val="F1EEE7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1EEE7"/>
                </a:solidFill>
                <a:latin typeface="Montserrat" pitchFamily="2" charset="77"/>
              </a:rPr>
              <a:t>Actively Communicate Services</a:t>
            </a:r>
          </a:p>
          <a:p>
            <a:pPr marL="285750" indent="-285750" algn="ctr">
              <a:buClr>
                <a:srgbClr val="F1EEE7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1EEE7"/>
                </a:solidFill>
                <a:latin typeface="Montserrat" pitchFamily="2" charset="77"/>
              </a:rPr>
              <a:t>Increase Visibility of Workforce Team in Rural Areas</a:t>
            </a:r>
          </a:p>
          <a:p>
            <a:pPr marL="285750" indent="-285750" algn="ctr">
              <a:buClr>
                <a:srgbClr val="F1EEE7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1EEE7"/>
                </a:solidFill>
                <a:latin typeface="Montserrat" pitchFamily="2" charset="77"/>
              </a:rPr>
              <a:t>Link	Board Professionals with Service Professionals in Rural Areas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EAB851-C8F9-98F7-AA3D-199B72EEFD9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49" y="4342238"/>
            <a:ext cx="2197707" cy="110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87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1034F8-583E-6C6C-D7F9-0EEA01A43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6" y="5865997"/>
            <a:ext cx="5947080" cy="5889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AF6D8D-F6B6-9371-36B1-97E5B339A801}"/>
              </a:ext>
            </a:extLst>
          </p:cNvPr>
          <p:cNvSpPr txBox="1"/>
          <p:nvPr/>
        </p:nvSpPr>
        <p:spPr>
          <a:xfrm>
            <a:off x="2255855" y="697522"/>
            <a:ext cx="9313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1" dirty="0">
                <a:solidFill>
                  <a:srgbClr val="F1EEE7"/>
                </a:solidFill>
                <a:latin typeface="Montserrat" pitchFamily="2" charset="77"/>
                <a:ea typeface="Apple Symbols" panose="02000000000000000000" pitchFamily="2" charset="-79"/>
                <a:cs typeface="Cavolini" panose="020B0604020202020204" pitchFamily="34" charset="0"/>
              </a:rPr>
              <a:t>AWARENESS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4D138E-BA5C-49B3-7AC8-1D46ABE8F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438144" y="1692346"/>
            <a:ext cx="8400288" cy="3686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7AB946-B0DF-27FA-DE7D-4C2C35FA8CBD}"/>
              </a:ext>
            </a:extLst>
          </p:cNvPr>
          <p:cNvSpPr txBox="1"/>
          <p:nvPr/>
        </p:nvSpPr>
        <p:spPr>
          <a:xfrm>
            <a:off x="3859205" y="2267066"/>
            <a:ext cx="78164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r">
              <a:buSzPct val="150000"/>
              <a:buBlip>
                <a:blip r:embed="rId5"/>
              </a:buBlip>
            </a:pPr>
            <a:r>
              <a:rPr lang="en-US" sz="3200" dirty="0">
                <a:solidFill>
                  <a:srgbClr val="F1EEE7"/>
                </a:solidFill>
                <a:latin typeface="Montserrat" pitchFamily="2" charset="77"/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92095B-0A32-8EDB-6AD3-8A1C28AB3CBE}"/>
              </a:ext>
            </a:extLst>
          </p:cNvPr>
          <p:cNvSpPr txBox="1"/>
          <p:nvPr/>
        </p:nvSpPr>
        <p:spPr>
          <a:xfrm>
            <a:off x="1295397" y="2237022"/>
            <a:ext cx="986028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buSzPct val="150000"/>
            </a:pPr>
            <a:r>
              <a:rPr lang="en-US" sz="2800" dirty="0">
                <a:solidFill>
                  <a:srgbClr val="F15A22"/>
                </a:solidFill>
                <a:latin typeface="Montserrat" pitchFamily="2" charset="77"/>
              </a:rPr>
              <a:t>Increase Workforce Awareness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4A79CF-A9B8-8973-5A0E-9DAA490D89AE}"/>
              </a:ext>
            </a:extLst>
          </p:cNvPr>
          <p:cNvSpPr txBox="1"/>
          <p:nvPr/>
        </p:nvSpPr>
        <p:spPr>
          <a:xfrm>
            <a:off x="1423852" y="2936306"/>
            <a:ext cx="9731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F1EEE7"/>
              </a:buClr>
            </a:pPr>
            <a:r>
              <a:rPr lang="en-US" sz="2000" dirty="0">
                <a:solidFill>
                  <a:srgbClr val="F1EEE7"/>
                </a:solidFill>
                <a:latin typeface="Montserrat" pitchFamily="2" charset="77"/>
              </a:rPr>
              <a:t>Gain Visibility for Workforce Activities</a:t>
            </a:r>
          </a:p>
          <a:p>
            <a:pPr algn="r">
              <a:buClr>
                <a:srgbClr val="F1EEE7"/>
              </a:buClr>
            </a:pPr>
            <a:r>
              <a:rPr lang="en-US" sz="2000" dirty="0">
                <a:solidFill>
                  <a:srgbClr val="F1EEE7"/>
                </a:solidFill>
                <a:latin typeface="Montserrat" pitchFamily="2" charset="77"/>
              </a:rPr>
              <a:t>Educate Key Workforce Audiences </a:t>
            </a:r>
          </a:p>
          <a:p>
            <a:pPr algn="r">
              <a:buClr>
                <a:srgbClr val="F1EEE7"/>
              </a:buClr>
            </a:pPr>
            <a:r>
              <a:rPr lang="en-US" sz="2000" dirty="0">
                <a:solidFill>
                  <a:srgbClr val="F1EEE7"/>
                </a:solidFill>
                <a:latin typeface="Montserrat" pitchFamily="2" charset="77"/>
              </a:rPr>
              <a:t>Leverage Resources to Maximize Value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1172FE-A2B0-1A0C-0F2B-ECB6143747D2}"/>
              </a:ext>
            </a:extLst>
          </p:cNvPr>
          <p:cNvSpPr txBox="1"/>
          <p:nvPr/>
        </p:nvSpPr>
        <p:spPr>
          <a:xfrm>
            <a:off x="1943853" y="2893556"/>
            <a:ext cx="9731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Clr>
                <a:srgbClr val="F1EEE7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1EEE7"/>
                </a:solidFill>
                <a:latin typeface="Montserrat" pitchFamily="2" charset="77"/>
              </a:rPr>
              <a:t>      </a:t>
            </a:r>
          </a:p>
          <a:p>
            <a:pPr marL="342900" indent="-342900" algn="r">
              <a:buClr>
                <a:srgbClr val="F1EEE7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1EEE7"/>
                </a:solidFill>
                <a:latin typeface="Montserrat" pitchFamily="2" charset="77"/>
              </a:rPr>
              <a:t>  </a:t>
            </a:r>
          </a:p>
          <a:p>
            <a:pPr marL="342900" indent="-342900" algn="r">
              <a:buClr>
                <a:srgbClr val="F1EEE7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1EEE7"/>
                </a:solidFill>
                <a:latin typeface="Montserrat" pitchFamily="2" charset="77"/>
              </a:rPr>
              <a:t>    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BBF38E-6C18-71F7-A3D2-2B8B4651040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484" y="5165655"/>
            <a:ext cx="2197707" cy="110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3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1034F8-583E-6C6C-D7F9-0EEA01A43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877722"/>
            <a:ext cx="5947080" cy="5889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AF6D8D-F6B6-9371-36B1-97E5B339A801}"/>
              </a:ext>
            </a:extLst>
          </p:cNvPr>
          <p:cNvSpPr txBox="1"/>
          <p:nvPr/>
        </p:nvSpPr>
        <p:spPr>
          <a:xfrm>
            <a:off x="414863" y="685797"/>
            <a:ext cx="9313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1EEE7"/>
                </a:solidFill>
                <a:latin typeface="Montserrat" pitchFamily="2" charset="77"/>
                <a:ea typeface="Apple Symbols" panose="02000000000000000000" pitchFamily="2" charset="-79"/>
                <a:cs typeface="Cavolini" panose="020B0604020202020204" pitchFamily="34" charset="0"/>
              </a:rPr>
              <a:t>INNOVATION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4D138E-BA5C-49B3-7AC8-1D46ABE8F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99410" y="1692346"/>
            <a:ext cx="8737601" cy="3686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7AB946-B0DF-27FA-DE7D-4C2C35FA8CBD}"/>
              </a:ext>
            </a:extLst>
          </p:cNvPr>
          <p:cNvSpPr txBox="1"/>
          <p:nvPr/>
        </p:nvSpPr>
        <p:spPr>
          <a:xfrm>
            <a:off x="859973" y="2237022"/>
            <a:ext cx="78164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SzPct val="150000"/>
              <a:buBlip>
                <a:blip r:embed="rId5"/>
              </a:buBlip>
            </a:pPr>
            <a:r>
              <a:rPr lang="en-US" sz="3200" dirty="0">
                <a:solidFill>
                  <a:srgbClr val="F1EEE7"/>
                </a:solidFill>
                <a:latin typeface="Montserrat" pitchFamily="2" charset="77"/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92095B-0A32-8EDB-6AD3-8A1C28AB3CBE}"/>
              </a:ext>
            </a:extLst>
          </p:cNvPr>
          <p:cNvSpPr txBox="1"/>
          <p:nvPr/>
        </p:nvSpPr>
        <p:spPr>
          <a:xfrm>
            <a:off x="1295397" y="2237022"/>
            <a:ext cx="755226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SzPct val="150000"/>
            </a:pPr>
            <a:r>
              <a:rPr lang="en-US" sz="2800" dirty="0">
                <a:solidFill>
                  <a:srgbClr val="F15A22"/>
                </a:solidFill>
                <a:latin typeface="Montserrat" pitchFamily="2" charset="77"/>
              </a:rPr>
              <a:t>Expand Innovation Services to Business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4A79CF-A9B8-8973-5A0E-9DAA490D89AE}"/>
              </a:ext>
            </a:extLst>
          </p:cNvPr>
          <p:cNvSpPr txBox="1"/>
          <p:nvPr/>
        </p:nvSpPr>
        <p:spPr>
          <a:xfrm>
            <a:off x="1589314" y="2935073"/>
            <a:ext cx="9731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1EEE7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1EEE7"/>
                </a:solidFill>
                <a:latin typeface="Montserrat" pitchFamily="2" charset="77"/>
              </a:rPr>
              <a:t>Provide High-Quality, Skills-based Training to Meet Employer Needs</a:t>
            </a:r>
          </a:p>
          <a:p>
            <a:pPr marL="285750" indent="-285750">
              <a:buClr>
                <a:srgbClr val="F1EEE7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1EEE7"/>
                </a:solidFill>
                <a:latin typeface="Montserrat" pitchFamily="2" charset="77"/>
              </a:rPr>
              <a:t>Identify Job Seekers Requiring Additional Services and Support to Obtain Employment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2F9F37C-1504-8423-2C97-F7BDE3A9D3F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3" y="5299515"/>
            <a:ext cx="2197707" cy="110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8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1034F8-583E-6C6C-D7F9-0EEA01A43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460" y="5877722"/>
            <a:ext cx="5947080" cy="5889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AF6D8D-F6B6-9371-36B1-97E5B339A801}"/>
              </a:ext>
            </a:extLst>
          </p:cNvPr>
          <p:cNvSpPr txBox="1"/>
          <p:nvPr/>
        </p:nvSpPr>
        <p:spPr>
          <a:xfrm>
            <a:off x="414863" y="685797"/>
            <a:ext cx="11362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1EEE7"/>
                </a:solidFill>
                <a:latin typeface="Montserrat" pitchFamily="2" charset="77"/>
                <a:ea typeface="Apple Symbols" panose="02000000000000000000" pitchFamily="2" charset="-79"/>
                <a:cs typeface="Cavolini" panose="020B0604020202020204" pitchFamily="34" charset="0"/>
              </a:rPr>
              <a:t>OPPORTUNITIES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4D138E-BA5C-49B3-7AC8-1D46ABE8F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122460" y="1683142"/>
            <a:ext cx="6216612" cy="2622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7AB946-B0DF-27FA-DE7D-4C2C35FA8CBD}"/>
              </a:ext>
            </a:extLst>
          </p:cNvPr>
          <p:cNvSpPr txBox="1"/>
          <p:nvPr/>
        </p:nvSpPr>
        <p:spPr>
          <a:xfrm>
            <a:off x="2091365" y="1974761"/>
            <a:ext cx="78164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SzPct val="150000"/>
              <a:buBlip>
                <a:blip r:embed="rId5"/>
              </a:buBlip>
            </a:pPr>
            <a:r>
              <a:rPr lang="en-US" sz="3200" dirty="0">
                <a:solidFill>
                  <a:srgbClr val="F1EEE7"/>
                </a:solidFill>
                <a:latin typeface="Montserrat" pitchFamily="2" charset="77"/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92095B-0A32-8EDB-6AD3-8A1C28AB3CBE}"/>
              </a:ext>
            </a:extLst>
          </p:cNvPr>
          <p:cNvSpPr txBox="1"/>
          <p:nvPr/>
        </p:nvSpPr>
        <p:spPr>
          <a:xfrm>
            <a:off x="2526789" y="1974761"/>
            <a:ext cx="755226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SzPct val="150000"/>
            </a:pPr>
            <a:r>
              <a:rPr lang="en-US" sz="2800" dirty="0">
                <a:solidFill>
                  <a:srgbClr val="F15A22"/>
                </a:solidFill>
                <a:latin typeface="Montserrat" pitchFamily="2" charset="77"/>
              </a:rPr>
              <a:t>Explore New Revenue Opportunities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4A79CF-A9B8-8973-5A0E-9DAA490D89AE}"/>
              </a:ext>
            </a:extLst>
          </p:cNvPr>
          <p:cNvSpPr txBox="1"/>
          <p:nvPr/>
        </p:nvSpPr>
        <p:spPr>
          <a:xfrm>
            <a:off x="1133689" y="2586616"/>
            <a:ext cx="9731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28950" lvl="6" indent="-285750" algn="just">
              <a:buClr>
                <a:srgbClr val="F1EEE7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1EEE7"/>
                </a:solidFill>
                <a:latin typeface="Montserrat" pitchFamily="2" charset="77"/>
              </a:rPr>
              <a:t>Diversify New Income Sources</a:t>
            </a:r>
          </a:p>
          <a:p>
            <a:pPr marL="3028950" lvl="6" indent="-285750" algn="just">
              <a:buClr>
                <a:srgbClr val="F1EEE7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1EEE7"/>
                </a:solidFill>
                <a:latin typeface="Montserrat" pitchFamily="2" charset="77"/>
              </a:rPr>
              <a:t>Leverage Existing Funding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C8B1288-44B7-B746-EE5B-8232318C0F0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49" y="4071558"/>
            <a:ext cx="2197707" cy="110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01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1034F8-583E-6C6C-D7F9-0EEA01A43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6" y="5865997"/>
            <a:ext cx="5947080" cy="5889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AF6D8D-F6B6-9371-36B1-97E5B339A801}"/>
              </a:ext>
            </a:extLst>
          </p:cNvPr>
          <p:cNvSpPr txBox="1"/>
          <p:nvPr/>
        </p:nvSpPr>
        <p:spPr>
          <a:xfrm>
            <a:off x="2255855" y="697522"/>
            <a:ext cx="9313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1" dirty="0">
                <a:solidFill>
                  <a:srgbClr val="F1EEE7"/>
                </a:solidFill>
                <a:latin typeface="Montserrat" pitchFamily="2" charset="77"/>
                <a:ea typeface="Apple Symbols" panose="02000000000000000000" pitchFamily="2" charset="-79"/>
                <a:cs typeface="Cavolini" panose="020B0604020202020204" pitchFamily="34" charset="0"/>
              </a:rPr>
              <a:t>TEAMWORK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4D138E-BA5C-49B3-7AC8-1D46ABE8F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438144" y="1692346"/>
            <a:ext cx="8400288" cy="3686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7AB946-B0DF-27FA-DE7D-4C2C35FA8CBD}"/>
              </a:ext>
            </a:extLst>
          </p:cNvPr>
          <p:cNvSpPr txBox="1"/>
          <p:nvPr/>
        </p:nvSpPr>
        <p:spPr>
          <a:xfrm>
            <a:off x="3859205" y="2267066"/>
            <a:ext cx="78164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r">
              <a:buSzPct val="150000"/>
              <a:buBlip>
                <a:blip r:embed="rId5"/>
              </a:buBlip>
            </a:pPr>
            <a:r>
              <a:rPr lang="en-US" sz="3200" dirty="0">
                <a:solidFill>
                  <a:srgbClr val="F1EEE7"/>
                </a:solidFill>
                <a:latin typeface="Montserrat" pitchFamily="2" charset="77"/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92095B-0A32-8EDB-6AD3-8A1C28AB3CBE}"/>
              </a:ext>
            </a:extLst>
          </p:cNvPr>
          <p:cNvSpPr txBox="1"/>
          <p:nvPr/>
        </p:nvSpPr>
        <p:spPr>
          <a:xfrm>
            <a:off x="1295397" y="2237022"/>
            <a:ext cx="986028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buSzPct val="150000"/>
            </a:pPr>
            <a:r>
              <a:rPr lang="en-US" sz="2800" dirty="0">
                <a:solidFill>
                  <a:srgbClr val="F15A22"/>
                </a:solidFill>
                <a:latin typeface="Montserrat" pitchFamily="2" charset="77"/>
              </a:rPr>
              <a:t>Improve Internal Efficiencies  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5CC811-99A4-EA3B-A0FD-AA4B37BE6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523093"/>
              </p:ext>
            </p:extLst>
          </p:nvPr>
        </p:nvGraphicFramePr>
        <p:xfrm>
          <a:off x="4816443" y="2944720"/>
          <a:ext cx="7112524" cy="1246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1599">
                  <a:extLst>
                    <a:ext uri="{9D8B030D-6E8A-4147-A177-3AD203B41FA5}">
                      <a16:colId xmlns:a16="http://schemas.microsoft.com/office/drawing/2014/main" val="1204645248"/>
                    </a:ext>
                  </a:extLst>
                </a:gridCol>
                <a:gridCol w="850925">
                  <a:extLst>
                    <a:ext uri="{9D8B030D-6E8A-4147-A177-3AD203B41FA5}">
                      <a16:colId xmlns:a16="http://schemas.microsoft.com/office/drawing/2014/main" val="37271274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Montserrat" panose="00000500000000000000" pitchFamily="2" charset="0"/>
                        </a:rPr>
                        <a:t>Minimize Organization Bureaucracy</a:t>
                      </a:r>
                      <a:endParaRPr lang="en-US" sz="1100" b="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3846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Montserrat" panose="00000500000000000000" pitchFamily="2" charset="0"/>
                        </a:rPr>
                        <a:t>Demonstrate Professional Quality System-Wide</a:t>
                      </a:r>
                      <a:endParaRPr lang="en-US" sz="1100" b="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642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Montserrat" panose="00000500000000000000" pitchFamily="2" charset="0"/>
                        </a:rPr>
                        <a:t>Ensure Efficient and Effective Use of Resources</a:t>
                      </a:r>
                      <a:endParaRPr lang="en-US" sz="1100" b="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636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Montserrat" panose="00000500000000000000" pitchFamily="2" charset="0"/>
                        </a:rPr>
                        <a:t>Strengthen Relationship with Appointed Board</a:t>
                      </a:r>
                      <a:endParaRPr lang="en-US" sz="1100" b="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149966"/>
                  </a:ext>
                </a:extLst>
              </a:tr>
            </a:tbl>
          </a:graphicData>
        </a:graphic>
      </p:graphicFrame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C848584-ECC9-04F1-7214-1FE54C084A8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575" y="5314346"/>
            <a:ext cx="2197707" cy="110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97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1034F8-583E-6C6C-D7F9-0EEA01A43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877722"/>
            <a:ext cx="5947080" cy="5889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AF6D8D-F6B6-9371-36B1-97E5B339A801}"/>
              </a:ext>
            </a:extLst>
          </p:cNvPr>
          <p:cNvSpPr txBox="1"/>
          <p:nvPr/>
        </p:nvSpPr>
        <p:spPr>
          <a:xfrm>
            <a:off x="414863" y="685797"/>
            <a:ext cx="9313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1EEE7"/>
                </a:solidFill>
                <a:latin typeface="Montserrat" pitchFamily="2" charset="77"/>
                <a:ea typeface="Apple Symbols" panose="02000000000000000000" pitchFamily="2" charset="-79"/>
                <a:cs typeface="Cavolini" panose="020B0604020202020204" pitchFamily="34" charset="0"/>
              </a:rPr>
              <a:t>CULTURE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4D138E-BA5C-49B3-7AC8-1D46ABE8F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99410" y="1692346"/>
            <a:ext cx="8737601" cy="3686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7AB946-B0DF-27FA-DE7D-4C2C35FA8CBD}"/>
              </a:ext>
            </a:extLst>
          </p:cNvPr>
          <p:cNvSpPr txBox="1"/>
          <p:nvPr/>
        </p:nvSpPr>
        <p:spPr>
          <a:xfrm>
            <a:off x="859973" y="2237022"/>
            <a:ext cx="78164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SzPct val="150000"/>
              <a:buBlip>
                <a:blip r:embed="rId5"/>
              </a:buBlip>
            </a:pPr>
            <a:r>
              <a:rPr lang="en-US" sz="3200" dirty="0">
                <a:solidFill>
                  <a:srgbClr val="F1EEE7"/>
                </a:solidFill>
                <a:latin typeface="Montserrat" pitchFamily="2" charset="77"/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92095B-0A32-8EDB-6AD3-8A1C28AB3CBE}"/>
              </a:ext>
            </a:extLst>
          </p:cNvPr>
          <p:cNvSpPr txBox="1"/>
          <p:nvPr/>
        </p:nvSpPr>
        <p:spPr>
          <a:xfrm>
            <a:off x="1295397" y="2237022"/>
            <a:ext cx="755226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SzPct val="150000"/>
            </a:pPr>
            <a:r>
              <a:rPr lang="en-US" sz="2800" dirty="0">
                <a:solidFill>
                  <a:srgbClr val="F15A22"/>
                </a:solidFill>
                <a:latin typeface="Montserrat" pitchFamily="2" charset="77"/>
              </a:rPr>
              <a:t>Refine Board Culture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4A79CF-A9B8-8973-5A0E-9DAA490D89AE}"/>
              </a:ext>
            </a:extLst>
          </p:cNvPr>
          <p:cNvSpPr txBox="1"/>
          <p:nvPr/>
        </p:nvSpPr>
        <p:spPr>
          <a:xfrm>
            <a:off x="1589314" y="2935073"/>
            <a:ext cx="9731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1EEE7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1EEE7"/>
                </a:solidFill>
                <a:latin typeface="Montserrat" pitchFamily="2" charset="77"/>
              </a:rPr>
              <a:t>Increase Awareness of Professional Resources</a:t>
            </a:r>
          </a:p>
          <a:p>
            <a:pPr marL="285750" indent="-285750">
              <a:buClr>
                <a:srgbClr val="F1EEE7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1EEE7"/>
                </a:solidFill>
                <a:latin typeface="Montserrat" pitchFamily="2" charset="77"/>
              </a:rPr>
              <a:t>Engage Appointed Board of Directors</a:t>
            </a:r>
          </a:p>
          <a:p>
            <a:pPr marL="285750" indent="-285750">
              <a:buClr>
                <a:srgbClr val="F1EEE7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1EEE7"/>
                </a:solidFill>
                <a:latin typeface="Montserrat" pitchFamily="2" charset="77"/>
              </a:rPr>
              <a:t>Demonstrate Professionalism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215D27-97B5-BD13-7B0C-575908BEC8D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3" y="5299515"/>
            <a:ext cx="2197707" cy="110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44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7442</TotalTime>
  <Words>187</Words>
  <Application>Microsoft Office PowerPoint</Application>
  <PresentationFormat>Widescreen</PresentationFormat>
  <Paragraphs>60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Rosina Salas</dc:creator>
  <cp:lastModifiedBy>Tony Armadillo</cp:lastModifiedBy>
  <cp:revision>20</cp:revision>
  <dcterms:created xsi:type="dcterms:W3CDTF">2022-03-23T13:51:59Z</dcterms:created>
  <dcterms:modified xsi:type="dcterms:W3CDTF">2023-04-05T20:17:53Z</dcterms:modified>
</cp:coreProperties>
</file>