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79" r:id="rId5"/>
    <p:sldId id="266" r:id="rId6"/>
    <p:sldId id="267" r:id="rId7"/>
    <p:sldId id="268" r:id="rId8"/>
    <p:sldId id="272" r:id="rId9"/>
    <p:sldId id="269" r:id="rId10"/>
    <p:sldId id="273" r:id="rId11"/>
    <p:sldId id="274" r:id="rId12"/>
    <p:sldId id="275" r:id="rId13"/>
    <p:sldId id="276" r:id="rId14"/>
    <p:sldId id="277" r:id="rId15"/>
    <p:sldId id="278" r:id="rId16"/>
    <p:sldId id="26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8" autoAdjust="0"/>
    <p:restoredTop sz="94660"/>
  </p:normalViewPr>
  <p:slideViewPr>
    <p:cSldViewPr>
      <p:cViewPr varScale="1">
        <p:scale>
          <a:sx n="108" d="100"/>
          <a:sy n="108" d="100"/>
        </p:scale>
        <p:origin x="19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Ramirez" userId="bc2bba1b-5348-4366-8eb7-00335b296e3e" providerId="ADAL" clId="{68733EFB-E601-4F70-8957-74C154021AB7}"/>
    <pc:docChg chg="custSel modSld">
      <pc:chgData name="Robert Ramirez" userId="bc2bba1b-5348-4366-8eb7-00335b296e3e" providerId="ADAL" clId="{68733EFB-E601-4F70-8957-74C154021AB7}" dt="2021-01-20T18:49:46.001" v="622" actId="20577"/>
      <pc:docMkLst>
        <pc:docMk/>
      </pc:docMkLst>
      <pc:sldChg chg="modSp mod">
        <pc:chgData name="Robert Ramirez" userId="bc2bba1b-5348-4366-8eb7-00335b296e3e" providerId="ADAL" clId="{68733EFB-E601-4F70-8957-74C154021AB7}" dt="2021-01-20T18:25:44.726" v="577" actId="20577"/>
        <pc:sldMkLst>
          <pc:docMk/>
          <pc:sldMk cId="0" sldId="256"/>
        </pc:sldMkLst>
        <pc:spChg chg="mod">
          <ac:chgData name="Robert Ramirez" userId="bc2bba1b-5348-4366-8eb7-00335b296e3e" providerId="ADAL" clId="{68733EFB-E601-4F70-8957-74C154021AB7}" dt="2021-01-20T18:25:44.726" v="577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Robert Ramirez" userId="bc2bba1b-5348-4366-8eb7-00335b296e3e" providerId="ADAL" clId="{68733EFB-E601-4F70-8957-74C154021AB7}" dt="2021-01-20T14:49:55.394" v="16" actId="20577"/>
        <pc:sldMkLst>
          <pc:docMk/>
          <pc:sldMk cId="3597845255" sldId="267"/>
        </pc:sldMkLst>
        <pc:spChg chg="mod">
          <ac:chgData name="Robert Ramirez" userId="bc2bba1b-5348-4366-8eb7-00335b296e3e" providerId="ADAL" clId="{68733EFB-E601-4F70-8957-74C154021AB7}" dt="2021-01-20T14:49:55.394" v="16" actId="20577"/>
          <ac:spMkLst>
            <pc:docMk/>
            <pc:sldMk cId="3597845255" sldId="267"/>
            <ac:spMk id="2" creationId="{00000000-0000-0000-0000-000000000000}"/>
          </ac:spMkLst>
        </pc:spChg>
      </pc:sldChg>
      <pc:sldChg chg="modSp mod">
        <pc:chgData name="Robert Ramirez" userId="bc2bba1b-5348-4366-8eb7-00335b296e3e" providerId="ADAL" clId="{68733EFB-E601-4F70-8957-74C154021AB7}" dt="2021-01-20T14:51:17.250" v="31" actId="20577"/>
        <pc:sldMkLst>
          <pc:docMk/>
          <pc:sldMk cId="3597845255" sldId="268"/>
        </pc:sldMkLst>
        <pc:spChg chg="mod">
          <ac:chgData name="Robert Ramirez" userId="bc2bba1b-5348-4366-8eb7-00335b296e3e" providerId="ADAL" clId="{68733EFB-E601-4F70-8957-74C154021AB7}" dt="2021-01-20T14:51:17.250" v="31" actId="20577"/>
          <ac:spMkLst>
            <pc:docMk/>
            <pc:sldMk cId="3597845255" sldId="268"/>
            <ac:spMk id="2" creationId="{00000000-0000-0000-0000-000000000000}"/>
          </ac:spMkLst>
        </pc:spChg>
      </pc:sldChg>
      <pc:sldChg chg="modSp mod">
        <pc:chgData name="Robert Ramirez" userId="bc2bba1b-5348-4366-8eb7-00335b296e3e" providerId="ADAL" clId="{68733EFB-E601-4F70-8957-74C154021AB7}" dt="2021-01-20T18:28:45.343" v="579" actId="114"/>
        <pc:sldMkLst>
          <pc:docMk/>
          <pc:sldMk cId="3597845255" sldId="269"/>
        </pc:sldMkLst>
        <pc:spChg chg="mod">
          <ac:chgData name="Robert Ramirez" userId="bc2bba1b-5348-4366-8eb7-00335b296e3e" providerId="ADAL" clId="{68733EFB-E601-4F70-8957-74C154021AB7}" dt="2021-01-20T18:28:45.343" v="579" actId="114"/>
          <ac:spMkLst>
            <pc:docMk/>
            <pc:sldMk cId="3597845255" sldId="269"/>
            <ac:spMk id="2" creationId="{00000000-0000-0000-0000-000000000000}"/>
          </ac:spMkLst>
        </pc:spChg>
      </pc:sldChg>
      <pc:sldChg chg="modSp mod">
        <pc:chgData name="Robert Ramirez" userId="bc2bba1b-5348-4366-8eb7-00335b296e3e" providerId="ADAL" clId="{68733EFB-E601-4F70-8957-74C154021AB7}" dt="2021-01-20T18:30:30.020" v="585" actId="20577"/>
        <pc:sldMkLst>
          <pc:docMk/>
          <pc:sldMk cId="0" sldId="274"/>
        </pc:sldMkLst>
        <pc:spChg chg="mod">
          <ac:chgData name="Robert Ramirez" userId="bc2bba1b-5348-4366-8eb7-00335b296e3e" providerId="ADAL" clId="{68733EFB-E601-4F70-8957-74C154021AB7}" dt="2021-01-20T18:30:30.020" v="585" actId="20577"/>
          <ac:spMkLst>
            <pc:docMk/>
            <pc:sldMk cId="0" sldId="274"/>
            <ac:spMk id="2" creationId="{00000000-0000-0000-0000-000000000000}"/>
          </ac:spMkLst>
        </pc:spChg>
      </pc:sldChg>
      <pc:sldChg chg="modSp mod">
        <pc:chgData name="Robert Ramirez" userId="bc2bba1b-5348-4366-8eb7-00335b296e3e" providerId="ADAL" clId="{68733EFB-E601-4F70-8957-74C154021AB7}" dt="2021-01-20T18:46:54.066" v="616" actId="20577"/>
        <pc:sldMkLst>
          <pc:docMk/>
          <pc:sldMk cId="0" sldId="276"/>
        </pc:sldMkLst>
        <pc:spChg chg="mod">
          <ac:chgData name="Robert Ramirez" userId="bc2bba1b-5348-4366-8eb7-00335b296e3e" providerId="ADAL" clId="{68733EFB-E601-4F70-8957-74C154021AB7}" dt="2021-01-20T18:46:54.066" v="616" actId="20577"/>
          <ac:spMkLst>
            <pc:docMk/>
            <pc:sldMk cId="0" sldId="276"/>
            <ac:spMk id="2" creationId="{00000000-0000-0000-0000-000000000000}"/>
          </ac:spMkLst>
        </pc:spChg>
      </pc:sldChg>
      <pc:sldChg chg="modSp mod">
        <pc:chgData name="Robert Ramirez" userId="bc2bba1b-5348-4366-8eb7-00335b296e3e" providerId="ADAL" clId="{68733EFB-E601-4F70-8957-74C154021AB7}" dt="2021-01-20T18:49:46.001" v="622" actId="20577"/>
        <pc:sldMkLst>
          <pc:docMk/>
          <pc:sldMk cId="0" sldId="277"/>
        </pc:sldMkLst>
        <pc:spChg chg="mod">
          <ac:chgData name="Robert Ramirez" userId="bc2bba1b-5348-4366-8eb7-00335b296e3e" providerId="ADAL" clId="{68733EFB-E601-4F70-8957-74C154021AB7}" dt="2021-01-20T18:49:46.001" v="622" actId="20577"/>
          <ac:spMkLst>
            <pc:docMk/>
            <pc:sldMk cId="0" sldId="277"/>
            <ac:spMk id="2" creationId="{00000000-0000-0000-0000-000000000000}"/>
          </ac:spMkLst>
        </pc:spChg>
      </pc:sldChg>
      <pc:sldChg chg="modSp mod">
        <pc:chgData name="Robert Ramirez" userId="bc2bba1b-5348-4366-8eb7-00335b296e3e" providerId="ADAL" clId="{68733EFB-E601-4F70-8957-74C154021AB7}" dt="2021-01-20T15:09:50.647" v="575" actId="6549"/>
        <pc:sldMkLst>
          <pc:docMk/>
          <pc:sldMk cId="0" sldId="278"/>
        </pc:sldMkLst>
        <pc:spChg chg="mod">
          <ac:chgData name="Robert Ramirez" userId="bc2bba1b-5348-4366-8eb7-00335b296e3e" providerId="ADAL" clId="{68733EFB-E601-4F70-8957-74C154021AB7}" dt="2021-01-20T15:09:50.647" v="575" actId="6549"/>
          <ac:spMkLst>
            <pc:docMk/>
            <pc:sldMk cId="0" sldId="278"/>
            <ac:spMk id="2" creationId="{00000000-0000-0000-0000-000000000000}"/>
          </ac:spMkLst>
        </pc:spChg>
      </pc:sldChg>
    </pc:docChg>
  </pc:docChgLst>
  <pc:docChgLst>
    <pc:chgData name="Robert Ramirez" userId="bc2bba1b-5348-4366-8eb7-00335b296e3e" providerId="ADAL" clId="{A9931DFD-1A6B-483D-8980-C3FA15D83FEC}"/>
    <pc:docChg chg="custSel modSld">
      <pc:chgData name="Robert Ramirez" userId="bc2bba1b-5348-4366-8eb7-00335b296e3e" providerId="ADAL" clId="{A9931DFD-1A6B-483D-8980-C3FA15D83FEC}" dt="2021-02-22T19:09:27.454" v="271" actId="27636"/>
      <pc:docMkLst>
        <pc:docMk/>
      </pc:docMkLst>
      <pc:sldChg chg="modSp mod">
        <pc:chgData name="Robert Ramirez" userId="bc2bba1b-5348-4366-8eb7-00335b296e3e" providerId="ADAL" clId="{A9931DFD-1A6B-483D-8980-C3FA15D83FEC}" dt="2021-02-09T20:03:55.084" v="3" actId="20577"/>
        <pc:sldMkLst>
          <pc:docMk/>
          <pc:sldMk cId="0" sldId="256"/>
        </pc:sldMkLst>
        <pc:spChg chg="mod">
          <ac:chgData name="Robert Ramirez" userId="bc2bba1b-5348-4366-8eb7-00335b296e3e" providerId="ADAL" clId="{A9931DFD-1A6B-483D-8980-C3FA15D83FEC}" dt="2021-02-09T20:03:55.084" v="3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Robert Ramirez" userId="bc2bba1b-5348-4366-8eb7-00335b296e3e" providerId="ADAL" clId="{A9931DFD-1A6B-483D-8980-C3FA15D83FEC}" dt="2021-02-22T19:09:27.454" v="271" actId="27636"/>
        <pc:sldMkLst>
          <pc:docMk/>
          <pc:sldMk cId="2284258687" sldId="266"/>
        </pc:sldMkLst>
        <pc:spChg chg="mod">
          <ac:chgData name="Robert Ramirez" userId="bc2bba1b-5348-4366-8eb7-00335b296e3e" providerId="ADAL" clId="{A9931DFD-1A6B-483D-8980-C3FA15D83FEC}" dt="2021-02-22T19:09:27.454" v="271" actId="27636"/>
          <ac:spMkLst>
            <pc:docMk/>
            <pc:sldMk cId="2284258687" sldId="266"/>
            <ac:spMk id="2" creationId="{00000000-0000-0000-0000-000000000000}"/>
          </ac:spMkLst>
        </pc:spChg>
      </pc:sldChg>
      <pc:sldChg chg="modSp mod">
        <pc:chgData name="Robert Ramirez" userId="bc2bba1b-5348-4366-8eb7-00335b296e3e" providerId="ADAL" clId="{A9931DFD-1A6B-483D-8980-C3FA15D83FEC}" dt="2021-02-09T20:08:48.469" v="5" actId="20577"/>
        <pc:sldMkLst>
          <pc:docMk/>
          <pc:sldMk cId="3597845255" sldId="267"/>
        </pc:sldMkLst>
        <pc:spChg chg="mod">
          <ac:chgData name="Robert Ramirez" userId="bc2bba1b-5348-4366-8eb7-00335b296e3e" providerId="ADAL" clId="{A9931DFD-1A6B-483D-8980-C3FA15D83FEC}" dt="2021-02-09T20:08:48.469" v="5" actId="20577"/>
          <ac:spMkLst>
            <pc:docMk/>
            <pc:sldMk cId="3597845255" sldId="267"/>
            <ac:spMk id="2" creationId="{00000000-0000-0000-0000-000000000000}"/>
          </ac:spMkLst>
        </pc:spChg>
      </pc:sldChg>
      <pc:sldChg chg="modSp mod">
        <pc:chgData name="Robert Ramirez" userId="bc2bba1b-5348-4366-8eb7-00335b296e3e" providerId="ADAL" clId="{A9931DFD-1A6B-483D-8980-C3FA15D83FEC}" dt="2021-02-09T20:12:24.582" v="100" actId="20577"/>
        <pc:sldMkLst>
          <pc:docMk/>
          <pc:sldMk cId="3597845255" sldId="269"/>
        </pc:sldMkLst>
        <pc:spChg chg="mod">
          <ac:chgData name="Robert Ramirez" userId="bc2bba1b-5348-4366-8eb7-00335b296e3e" providerId="ADAL" clId="{A9931DFD-1A6B-483D-8980-C3FA15D83FEC}" dt="2021-02-09T20:12:24.582" v="100" actId="20577"/>
          <ac:spMkLst>
            <pc:docMk/>
            <pc:sldMk cId="3597845255" sldId="269"/>
            <ac:spMk id="2" creationId="{00000000-0000-0000-0000-000000000000}"/>
          </ac:spMkLst>
        </pc:spChg>
      </pc:sldChg>
      <pc:sldChg chg="modSp mod">
        <pc:chgData name="Robert Ramirez" userId="bc2bba1b-5348-4366-8eb7-00335b296e3e" providerId="ADAL" clId="{A9931DFD-1A6B-483D-8980-C3FA15D83FEC}" dt="2021-02-19T17:26:20.320" v="251" actId="113"/>
        <pc:sldMkLst>
          <pc:docMk/>
          <pc:sldMk cId="3597845255" sldId="272"/>
        </pc:sldMkLst>
        <pc:spChg chg="mod">
          <ac:chgData name="Robert Ramirez" userId="bc2bba1b-5348-4366-8eb7-00335b296e3e" providerId="ADAL" clId="{A9931DFD-1A6B-483D-8980-C3FA15D83FEC}" dt="2021-02-19T17:26:20.320" v="251" actId="113"/>
          <ac:spMkLst>
            <pc:docMk/>
            <pc:sldMk cId="3597845255" sldId="272"/>
            <ac:spMk id="2" creationId="{00000000-0000-0000-0000-000000000000}"/>
          </ac:spMkLst>
        </pc:spChg>
      </pc:sldChg>
      <pc:sldChg chg="modSp mod">
        <pc:chgData name="Robert Ramirez" userId="bc2bba1b-5348-4366-8eb7-00335b296e3e" providerId="ADAL" clId="{A9931DFD-1A6B-483D-8980-C3FA15D83FEC}" dt="2021-02-09T20:14:00.474" v="125" actId="20577"/>
        <pc:sldMkLst>
          <pc:docMk/>
          <pc:sldMk cId="0" sldId="274"/>
        </pc:sldMkLst>
        <pc:spChg chg="mod">
          <ac:chgData name="Robert Ramirez" userId="bc2bba1b-5348-4366-8eb7-00335b296e3e" providerId="ADAL" clId="{A9931DFD-1A6B-483D-8980-C3FA15D83FEC}" dt="2021-02-09T20:14:00.474" v="125" actId="20577"/>
          <ac:spMkLst>
            <pc:docMk/>
            <pc:sldMk cId="0" sldId="274"/>
            <ac:spMk id="2" creationId="{00000000-0000-0000-0000-000000000000}"/>
          </ac:spMkLst>
        </pc:spChg>
      </pc:sldChg>
      <pc:sldChg chg="modSp mod">
        <pc:chgData name="Robert Ramirez" userId="bc2bba1b-5348-4366-8eb7-00335b296e3e" providerId="ADAL" clId="{A9931DFD-1A6B-483D-8980-C3FA15D83FEC}" dt="2021-02-09T20:25:00.480" v="222" actId="20577"/>
        <pc:sldMkLst>
          <pc:docMk/>
          <pc:sldMk cId="0" sldId="277"/>
        </pc:sldMkLst>
        <pc:spChg chg="mod">
          <ac:chgData name="Robert Ramirez" userId="bc2bba1b-5348-4366-8eb7-00335b296e3e" providerId="ADAL" clId="{A9931DFD-1A6B-483D-8980-C3FA15D83FEC}" dt="2021-02-09T20:25:00.480" v="222" actId="20577"/>
          <ac:spMkLst>
            <pc:docMk/>
            <pc:sldMk cId="0" sldId="277"/>
            <ac:spMk id="2" creationId="{00000000-0000-0000-0000-000000000000}"/>
          </ac:spMkLst>
        </pc:spChg>
      </pc:sldChg>
      <pc:sldChg chg="modSp mod">
        <pc:chgData name="Robert Ramirez" userId="bc2bba1b-5348-4366-8eb7-00335b296e3e" providerId="ADAL" clId="{A9931DFD-1A6B-483D-8980-C3FA15D83FEC}" dt="2021-02-09T20:27:15.468" v="250" actId="20577"/>
        <pc:sldMkLst>
          <pc:docMk/>
          <pc:sldMk cId="0" sldId="278"/>
        </pc:sldMkLst>
        <pc:spChg chg="mod">
          <ac:chgData name="Robert Ramirez" userId="bc2bba1b-5348-4366-8eb7-00335b296e3e" providerId="ADAL" clId="{A9931DFD-1A6B-483D-8980-C3FA15D83FEC}" dt="2021-02-09T20:27:15.468" v="250" actId="20577"/>
          <ac:spMkLst>
            <pc:docMk/>
            <pc:sldMk cId="0" sldId="27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Matt Opel\Desktop\WFS-pp-star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572000" y="4114800"/>
            <a:ext cx="5715000" cy="5715000"/>
          </a:xfrm>
          <a:prstGeom prst="rect">
            <a:avLst/>
          </a:prstGeom>
          <a:noFill/>
        </p:spPr>
      </p:pic>
      <p:pic>
        <p:nvPicPr>
          <p:cNvPr id="8" name="Picture 3" descr="C:\Users\Matt Opel\Desktop\Side-Bar-righ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476500" y="952500"/>
            <a:ext cx="7620000" cy="5715000"/>
          </a:xfrm>
          <a:prstGeom prst="rect">
            <a:avLst/>
          </a:prstGeom>
          <a:noFill/>
        </p:spPr>
      </p:pic>
      <p:pic>
        <p:nvPicPr>
          <p:cNvPr id="9" name="Picture 4" descr="C:\Users\Matt Opel\Desktop\Side-Bar-right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952500" y="190500"/>
            <a:ext cx="7620000" cy="5715000"/>
          </a:xfrm>
          <a:prstGeom prst="rect">
            <a:avLst/>
          </a:prstGeom>
          <a:noFill/>
        </p:spPr>
      </p:pic>
      <p:pic>
        <p:nvPicPr>
          <p:cNvPr id="10" name="Picture 5" descr="C:\Users\Matt Opel\Desktop\WFS-pp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1295400"/>
            <a:ext cx="6019800" cy="180594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TITLE HERE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69583 -0.16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00" y="-8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7.40741E-7 L 0.30833 0.6 " pathEditMode="relative" ptsTypes="AA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" presetClass="emp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C:\Users\Matt Opel\Desktop\WFS-pp-star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 rot="10800000">
            <a:off x="-1804990" y="3013155"/>
            <a:ext cx="5715000" cy="5715000"/>
          </a:xfrm>
          <a:prstGeom prst="rect">
            <a:avLst/>
          </a:prstGeom>
          <a:noFill/>
        </p:spPr>
      </p:pic>
      <p:pic>
        <p:nvPicPr>
          <p:cNvPr id="10" name="Picture 9" descr="C:\Users\Matt Opel\Desktop\WFS-pp-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6942" y="5955032"/>
            <a:ext cx="2438400" cy="731520"/>
          </a:xfrm>
          <a:prstGeom prst="rect">
            <a:avLst/>
          </a:prstGeom>
          <a:noFill/>
        </p:spPr>
      </p:pic>
      <p:pic>
        <p:nvPicPr>
          <p:cNvPr id="11" name="Picture 4" descr="C:\Users\Matt Opel\Desktop\Side-Bar-right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952500" y="190500"/>
            <a:ext cx="7620000" cy="5715000"/>
          </a:xfrm>
          <a:prstGeom prst="rect">
            <a:avLst/>
          </a:prstGeom>
          <a:noFill/>
        </p:spPr>
      </p:pic>
      <p:pic>
        <p:nvPicPr>
          <p:cNvPr id="12" name="Picture 3" descr="C:\Users\Matt Opel\Desktop\Side-Bar-right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2476500" y="952500"/>
            <a:ext cx="7620000" cy="571500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35838E-6 L -0.31667 -0.45502 " pathEditMode="relative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09827E-6 L 0.71823 0.1438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dle-Conten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685800"/>
            <a:ext cx="6781800" cy="5791200"/>
          </a:xfrm>
        </p:spPr>
        <p:txBody>
          <a:bodyPr/>
          <a:lstStyle>
            <a:lvl1pPr>
              <a:buNone/>
              <a:defRPr sz="3200" b="1" baseline="0">
                <a:solidFill>
                  <a:srgbClr val="FF0000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3" descr="C:\Users\Matt Opel\Desktop\Side-Bar-righ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476500" y="952500"/>
            <a:ext cx="7620000" cy="5715000"/>
          </a:xfrm>
          <a:prstGeom prst="rect">
            <a:avLst/>
          </a:prstGeom>
          <a:noFill/>
        </p:spPr>
      </p:pic>
      <p:pic>
        <p:nvPicPr>
          <p:cNvPr id="9" name="Picture 6" descr="C:\Users\Matt Opel\Desktop\WFS-pp-star.png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 rot="10800000">
            <a:off x="-1804990" y="3013155"/>
            <a:ext cx="5715000" cy="5715000"/>
          </a:xfrm>
          <a:prstGeom prst="rect">
            <a:avLst/>
          </a:prstGeom>
          <a:noFill/>
        </p:spPr>
      </p:pic>
      <p:pic>
        <p:nvPicPr>
          <p:cNvPr id="10" name="Picture 9" descr="C:\Users\Matt Opel\Desktop\WFS-pp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6942" y="5955032"/>
            <a:ext cx="2438400" cy="73152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B6036-82AE-4414-A57E-CF8ADF106ACF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B66AE-9C51-4448-A08C-1CF0E21BC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Pre-Proposal Conference</a:t>
            </a:r>
          </a:p>
          <a:p>
            <a:r>
              <a:rPr lang="en-US" dirty="0"/>
              <a:t>RFP for Direct Child Care Services Management</a:t>
            </a:r>
          </a:p>
          <a:p>
            <a:r>
              <a:rPr lang="en-US" dirty="0"/>
              <a:t>February 24, 2021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Procurement Process</a:t>
            </a:r>
          </a:p>
          <a:p>
            <a:pPr lvl="1"/>
            <a:r>
              <a:rPr lang="en-US" sz="3200" dirty="0"/>
              <a:t>Applications Contain:</a:t>
            </a:r>
          </a:p>
          <a:p>
            <a:pPr lvl="2"/>
            <a:r>
              <a:rPr lang="en-US" dirty="0"/>
              <a:t>Forms and Certifications</a:t>
            </a:r>
          </a:p>
          <a:p>
            <a:pPr lvl="2"/>
            <a:r>
              <a:rPr lang="en-US" dirty="0"/>
              <a:t>Application Narrative</a:t>
            </a:r>
          </a:p>
          <a:p>
            <a:pPr lvl="2"/>
            <a:r>
              <a:rPr lang="en-US" dirty="0"/>
              <a:t>Organization Chart</a:t>
            </a:r>
          </a:p>
          <a:p>
            <a:pPr lvl="2"/>
            <a:r>
              <a:rPr lang="en-US" dirty="0"/>
              <a:t>Resumes and Job Descriptions</a:t>
            </a:r>
          </a:p>
          <a:p>
            <a:pPr lvl="2"/>
            <a:r>
              <a:rPr lang="en-US" dirty="0"/>
              <a:t>Child Care Services Management Experience and Performance over the last 10 years</a:t>
            </a:r>
          </a:p>
          <a:p>
            <a:pPr lvl="2"/>
            <a:r>
              <a:rPr lang="en-US" dirty="0"/>
              <a:t>Monitoring Reports</a:t>
            </a:r>
          </a:p>
          <a:p>
            <a:pPr lvl="2"/>
            <a:r>
              <a:rPr lang="en-US" dirty="0"/>
              <a:t>Corrective Action Plans and Sanctions</a:t>
            </a:r>
          </a:p>
          <a:p>
            <a:pPr lvl="2"/>
            <a:r>
              <a:rPr lang="en-US" dirty="0"/>
              <a:t>Three years of Audits and any legal issues</a:t>
            </a:r>
          </a:p>
          <a:p>
            <a:pPr lvl="2"/>
            <a:r>
              <a:rPr lang="en-US" dirty="0"/>
              <a:t>Cost Allocation Plan and Indirect Cost Plan</a:t>
            </a:r>
          </a:p>
          <a:p>
            <a:pPr lvl="2"/>
            <a:r>
              <a:rPr lang="en-US" dirty="0"/>
              <a:t>List of Agencies (MOUs)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Procurement Process</a:t>
            </a:r>
          </a:p>
          <a:p>
            <a:pPr lvl="1"/>
            <a:r>
              <a:rPr lang="en-US" sz="3200" dirty="0"/>
              <a:t>Proposal Instructions</a:t>
            </a:r>
          </a:p>
          <a:p>
            <a:pPr marL="1371600" lvl="2" indent="-514350"/>
            <a:r>
              <a:rPr lang="en-US" sz="2800" dirty="0"/>
              <a:t>Due </a:t>
            </a:r>
            <a:r>
              <a:rPr lang="en-US" sz="2800" b="1" dirty="0"/>
              <a:t>April 19, 2021 by 4 P.M.</a:t>
            </a:r>
          </a:p>
          <a:p>
            <a:pPr marL="1371600" lvl="2" indent="-514350">
              <a:buNone/>
            </a:pPr>
            <a:r>
              <a:rPr lang="en-US" sz="2800" dirty="0"/>
              <a:t>	(No faxes will be accepted)</a:t>
            </a:r>
          </a:p>
          <a:p>
            <a:pPr marL="1371600" lvl="2" indent="-514350"/>
            <a:r>
              <a:rPr lang="en-US" sz="2800" dirty="0"/>
              <a:t>Submit an electronic transmitted copy via e-mail</a:t>
            </a:r>
          </a:p>
          <a:p>
            <a:pPr marL="1371600" lvl="2" indent="-514350"/>
            <a:r>
              <a:rPr lang="en-US" sz="2800" dirty="0"/>
              <a:t>Reviewed and Scored by Independent Review Team</a:t>
            </a:r>
          </a:p>
          <a:p>
            <a:pPr marL="1371600" lvl="2" indent="-514350"/>
            <a:r>
              <a:rPr lang="en-US" sz="2800" dirty="0"/>
              <a:t>Board Committee Review week of May 10th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Procurement Process</a:t>
            </a:r>
          </a:p>
          <a:p>
            <a:pPr lvl="1"/>
            <a:r>
              <a:rPr lang="en-US" sz="3200" dirty="0"/>
              <a:t>Proposals contain</a:t>
            </a:r>
          </a:p>
          <a:p>
            <a:pPr marL="1371600" lvl="2" indent="-514350"/>
            <a:r>
              <a:rPr lang="en-US" sz="2800" dirty="0"/>
              <a:t>Cover Page and Checklist</a:t>
            </a:r>
          </a:p>
          <a:p>
            <a:pPr marL="1371600" lvl="2" indent="-514350"/>
            <a:r>
              <a:rPr lang="en-US" sz="2800" dirty="0"/>
              <a:t>Proposal Narrative</a:t>
            </a:r>
          </a:p>
          <a:p>
            <a:pPr marL="1371600" lvl="2" indent="-514350"/>
            <a:r>
              <a:rPr lang="en-US" sz="2800" dirty="0"/>
              <a:t>Proposal Budget</a:t>
            </a:r>
          </a:p>
          <a:p>
            <a:pPr marL="1371600" lvl="2" indent="-514350"/>
            <a:r>
              <a:rPr lang="en-US" sz="2800" dirty="0"/>
              <a:t>Attachments</a:t>
            </a:r>
          </a:p>
          <a:p>
            <a:pPr marL="1828800" lvl="3" indent="-514350"/>
            <a:r>
              <a:rPr lang="en-US" sz="2400" dirty="0"/>
              <a:t>Proposed Organization Chart</a:t>
            </a:r>
          </a:p>
          <a:p>
            <a:pPr marL="1828800" lvl="3" indent="-514350"/>
            <a:r>
              <a:rPr lang="en-US" sz="2400" dirty="0"/>
              <a:t>Staff Training Matrix</a:t>
            </a:r>
          </a:p>
          <a:p>
            <a:pPr marL="1828800" lvl="3" indent="-514350"/>
            <a:r>
              <a:rPr lang="en-US" sz="2400" dirty="0"/>
              <a:t>Customer Flow Chart</a:t>
            </a:r>
          </a:p>
          <a:p>
            <a:pPr marL="1314450" lvl="3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Scoring Criteria</a:t>
            </a:r>
          </a:p>
          <a:p>
            <a:r>
              <a:rPr lang="en-US" sz="2800" dirty="0"/>
              <a:t>Application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Financial Capacity - 40 points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Management Capacity and Demonstrated Effectiveness - 60 points</a:t>
            </a:r>
          </a:p>
          <a:p>
            <a:r>
              <a:rPr lang="en-US" sz="2800" dirty="0"/>
              <a:t>Proposal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Proposed Child Care Management - 40 points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Program Operations and Service Delivery - 30 points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Budget/Costs - 30 points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State Comptroller Certified HUB - 5 points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Procurement Schedule</a:t>
            </a:r>
          </a:p>
          <a:p>
            <a:pPr algn="ctr"/>
            <a:endParaRPr lang="en-US" dirty="0"/>
          </a:p>
          <a:p>
            <a:pPr lvl="1"/>
            <a:r>
              <a:rPr lang="en-US" sz="2000" dirty="0"/>
              <a:t>RFP Release Date -  February 18, 2021, 2:00 P.M. (CST)</a:t>
            </a:r>
          </a:p>
          <a:p>
            <a:pPr lvl="1"/>
            <a:r>
              <a:rPr lang="en-US" sz="2000" dirty="0"/>
              <a:t>Pre-Proposal Conference – February 24, 2021, 2:00 P.M. </a:t>
            </a:r>
          </a:p>
          <a:p>
            <a:pPr lvl="1"/>
            <a:r>
              <a:rPr lang="en-US" sz="2000" dirty="0"/>
              <a:t>Deadline for Questions - March 3, 2021, 5:00 P.M.</a:t>
            </a:r>
          </a:p>
          <a:p>
            <a:pPr lvl="1"/>
            <a:r>
              <a:rPr lang="en-US" sz="2000" dirty="0"/>
              <a:t>RFP Q&amp;A Document Posted - March 9, 2021, 5:00 P.M.</a:t>
            </a:r>
          </a:p>
          <a:p>
            <a:pPr lvl="1"/>
            <a:r>
              <a:rPr lang="en-US" sz="2000" dirty="0"/>
              <a:t>Applications Due -  March 16, 2021, 4:00 P.M. (CST)</a:t>
            </a:r>
          </a:p>
          <a:p>
            <a:pPr lvl="1"/>
            <a:r>
              <a:rPr lang="en-US" sz="2000" dirty="0"/>
              <a:t>Notice to Applicants of Status – March 29, 2021 (CST)</a:t>
            </a:r>
          </a:p>
          <a:p>
            <a:pPr lvl="1"/>
            <a:r>
              <a:rPr lang="en-US" sz="2000" dirty="0"/>
              <a:t>Proposal Deadline - April 19, 2021, 4:00 P.M. (CST)</a:t>
            </a:r>
          </a:p>
          <a:p>
            <a:pPr lvl="1"/>
            <a:r>
              <a:rPr lang="en-US" sz="2000" dirty="0"/>
              <a:t>Proposal Evaluation Period: April 21 – April 30, 2021</a:t>
            </a:r>
          </a:p>
          <a:p>
            <a:pPr lvl="1"/>
            <a:r>
              <a:rPr lang="en-US" sz="2000" dirty="0"/>
              <a:t>Board Executive/Finance Committee Meeting Week of May 10, 2021</a:t>
            </a:r>
          </a:p>
          <a:p>
            <a:pPr lvl="1"/>
            <a:r>
              <a:rPr lang="en-US" sz="2000" dirty="0"/>
              <a:t>Board of Directors Meeting Week of May 17, 2021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000" dirty="0"/>
          </a:p>
          <a:p>
            <a:pPr algn="ctr"/>
            <a:r>
              <a:rPr lang="en-US" sz="3600" dirty="0"/>
              <a:t>Questions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Written, emailed and faxed questions no later than </a:t>
            </a:r>
          </a:p>
          <a:p>
            <a:pPr algn="ctr"/>
            <a:r>
              <a:rPr lang="en-US" sz="2000" dirty="0"/>
              <a:t>Wednesday, March 3, 2021, 5:00 P.M. (CST)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Workforce Solutions of the Coastal Bend</a:t>
            </a:r>
          </a:p>
          <a:p>
            <a:pPr algn="ctr"/>
            <a:r>
              <a:rPr lang="en-US" sz="2000" dirty="0"/>
              <a:t>Attn: Robert Ramirez, Contracts and Procurement Officer</a:t>
            </a:r>
          </a:p>
          <a:p>
            <a:pPr algn="ctr"/>
            <a:r>
              <a:rPr lang="en-US" sz="2000" dirty="0"/>
              <a:t>E-mail: robert.ramirez@workforcesolutionscb.org</a:t>
            </a:r>
          </a:p>
          <a:p>
            <a:pPr algn="ctr"/>
            <a:r>
              <a:rPr lang="en-US" sz="2000" dirty="0"/>
              <a:t>Fax: (361) 356-3958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2519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Board Mission</a:t>
            </a:r>
          </a:p>
          <a:p>
            <a:pPr algn="ctr"/>
            <a:r>
              <a:rPr lang="en-US" dirty="0"/>
              <a:t>We invest in our regional economic success through access to jobs, training, and employer services</a:t>
            </a:r>
          </a:p>
          <a:p>
            <a:pPr marL="1828800" lvl="3" indent="-514350">
              <a:buNone/>
            </a:pPr>
            <a:r>
              <a:rPr lang="en-US" sz="2800" dirty="0"/>
              <a:t>Strategies</a:t>
            </a:r>
          </a:p>
          <a:p>
            <a:pPr marL="1828800" lvl="3" indent="-514350"/>
            <a:r>
              <a:rPr lang="en-US" sz="2400" dirty="0"/>
              <a:t>Collaborate with industry, education, and economic development and labor</a:t>
            </a:r>
          </a:p>
          <a:p>
            <a:pPr marL="1828800" lvl="3" indent="-514350"/>
            <a:r>
              <a:rPr lang="en-US" sz="2400" dirty="0"/>
              <a:t>Develop a trainable and available workforce</a:t>
            </a:r>
          </a:p>
          <a:p>
            <a:pPr marL="1828800" lvl="3" indent="-514350"/>
            <a:r>
              <a:rPr lang="en-US" sz="2400" dirty="0"/>
              <a:t>Provide workforce-relevant educational and training opportunities for youth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dirty="0"/>
              <a:t>Child Care Services Focus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Design and operate a program service delivery system that provides child care services to eligible families in the Coastal Bend WDA in support of the Board’s efforts to provide a skilled workforce to help business become productive and competitive both locally and in the global market.</a:t>
            </a:r>
          </a:p>
        </p:txBody>
      </p:sp>
    </p:spTree>
    <p:extLst>
      <p:ext uri="{BB962C8B-B14F-4D97-AF65-F5344CB8AC3E}">
        <p14:creationId xmlns:p14="http://schemas.microsoft.com/office/powerpoint/2010/main" val="3597845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Child Care Services Elements</a:t>
            </a:r>
          </a:p>
          <a:p>
            <a:pPr algn="ctr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Management of funds to maximize service units and meet monthly performance targets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Intake, eligibility, and on-going management of services for parents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Serve as a resource that promotes self-sufficiency for low-income families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Provide resources for consumer education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Provide a focal point for the coordination of services to families and children in our communities  </a:t>
            </a:r>
          </a:p>
        </p:txBody>
      </p:sp>
    </p:spTree>
    <p:extLst>
      <p:ext uri="{BB962C8B-B14F-4D97-AF65-F5344CB8AC3E}">
        <p14:creationId xmlns:p14="http://schemas.microsoft.com/office/powerpoint/2010/main" val="38390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Potential Proposers Need to Understand</a:t>
            </a:r>
          </a:p>
          <a:p>
            <a:pPr lvl="1"/>
            <a:r>
              <a:rPr lang="en-US" dirty="0"/>
              <a:t>Board Values</a:t>
            </a:r>
          </a:p>
          <a:p>
            <a:pPr lvl="1"/>
            <a:r>
              <a:rPr lang="en-US" dirty="0"/>
              <a:t>Board Goals</a:t>
            </a:r>
          </a:p>
          <a:p>
            <a:pPr lvl="1"/>
            <a:r>
              <a:rPr lang="en-US" dirty="0"/>
              <a:t>RFP Scope – Support for Employer Driven Workforce Development System</a:t>
            </a:r>
          </a:p>
          <a:p>
            <a:pPr lvl="1"/>
            <a:r>
              <a:rPr lang="en-US"/>
              <a:t>Board </a:t>
            </a:r>
            <a:r>
              <a:rPr lang="en-US" dirty="0"/>
              <a:t>Communications Plan</a:t>
            </a:r>
          </a:p>
          <a:p>
            <a:pPr lvl="1"/>
            <a:r>
              <a:rPr lang="en-US" dirty="0"/>
              <a:t>Contractor Responsibilities</a:t>
            </a:r>
          </a:p>
          <a:p>
            <a:pPr lvl="1"/>
            <a:r>
              <a:rPr lang="en-US" dirty="0"/>
              <a:t>The Coastal Bend Region</a:t>
            </a:r>
          </a:p>
          <a:p>
            <a:pPr lvl="1"/>
            <a:r>
              <a:rPr lang="en-US" dirty="0"/>
              <a:t>Performance Expectations</a:t>
            </a:r>
          </a:p>
          <a:p>
            <a:pPr lvl="1"/>
            <a:r>
              <a:rPr lang="en-US" dirty="0"/>
              <a:t>Procurement Process</a:t>
            </a:r>
          </a:p>
          <a:p>
            <a:pPr lvl="1"/>
            <a:r>
              <a:rPr lang="en-US" dirty="0"/>
              <a:t>Scoring Criteria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5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Procurement Process</a:t>
            </a:r>
          </a:p>
          <a:p>
            <a:pPr lvl="1"/>
            <a:r>
              <a:rPr lang="en-US" dirty="0"/>
              <a:t>A Three Step Process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/>
              <a:t>Submit an </a:t>
            </a:r>
            <a:r>
              <a:rPr lang="en-US" b="1" dirty="0"/>
              <a:t>Application</a:t>
            </a:r>
            <a:r>
              <a:rPr lang="en-US" dirty="0"/>
              <a:t> For Qualification</a:t>
            </a:r>
          </a:p>
          <a:p>
            <a:pPr marL="1828800" lvl="3" indent="-514350"/>
            <a:r>
              <a:rPr lang="en-US" sz="2400" dirty="0"/>
              <a:t>History</a:t>
            </a:r>
          </a:p>
          <a:p>
            <a:pPr marL="1828800" lvl="3" indent="-514350"/>
            <a:r>
              <a:rPr lang="en-US" sz="2400" dirty="0"/>
              <a:t>Experience/Expertise</a:t>
            </a:r>
          </a:p>
          <a:p>
            <a:pPr marL="1828800" lvl="3" indent="-514350"/>
            <a:r>
              <a:rPr lang="en-US" sz="2400" dirty="0"/>
              <a:t>Performance</a:t>
            </a:r>
          </a:p>
          <a:p>
            <a:pPr marL="1828800" lvl="3" indent="-514350"/>
            <a:r>
              <a:rPr lang="en-US" sz="2400" dirty="0"/>
              <a:t>Fiscal Resources and Integrity</a:t>
            </a:r>
          </a:p>
          <a:p>
            <a:pPr marL="1828800" lvl="3" indent="-514350"/>
            <a:r>
              <a:rPr lang="en-US" sz="2400" dirty="0"/>
              <a:t>Management and Fiscal Systems</a:t>
            </a:r>
          </a:p>
          <a:p>
            <a:pPr marL="1828800" lvl="3" indent="-514350"/>
            <a:r>
              <a:rPr lang="en-US" sz="2400" dirty="0"/>
              <a:t>Staff Qualifications</a:t>
            </a:r>
          </a:p>
          <a:p>
            <a:pPr marL="1828800" lvl="3" indent="-514350">
              <a:buNone/>
            </a:pPr>
            <a:endParaRPr lang="en-US" b="1" dirty="0"/>
          </a:p>
          <a:p>
            <a:pPr marL="1828800" lvl="3" indent="-514350">
              <a:buNone/>
            </a:pPr>
            <a:r>
              <a:rPr lang="en-US" b="1" dirty="0"/>
              <a:t>Due March 16th no later than 4 P.M. (CST)</a:t>
            </a:r>
          </a:p>
        </p:txBody>
      </p:sp>
    </p:spTree>
    <p:extLst>
      <p:ext uri="{BB962C8B-B14F-4D97-AF65-F5344CB8AC3E}">
        <p14:creationId xmlns:p14="http://schemas.microsoft.com/office/powerpoint/2010/main" val="359784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Procurement Process</a:t>
            </a:r>
          </a:p>
          <a:p>
            <a:pPr marL="457200" lvl="1" indent="0">
              <a:buNone/>
            </a:pPr>
            <a:endParaRPr lang="en-US" dirty="0"/>
          </a:p>
          <a:p>
            <a:pPr marL="1371600" lvl="2" indent="-514350">
              <a:buFont typeface="+mj-lt"/>
              <a:buAutoNum type="arabicPeriod" startAt="2"/>
            </a:pPr>
            <a:r>
              <a:rPr lang="en-US" b="1" dirty="0"/>
              <a:t>Proposal</a:t>
            </a:r>
            <a:r>
              <a:rPr lang="en-US" dirty="0"/>
              <a:t> Submission from Qualified Applicants.  Proposal addresses:</a:t>
            </a:r>
          </a:p>
          <a:p>
            <a:pPr marL="1828800" lvl="3" indent="-514350"/>
            <a:r>
              <a:rPr lang="en-US" sz="2400" dirty="0"/>
              <a:t>Board Mission, Goals, and Values</a:t>
            </a:r>
          </a:p>
          <a:p>
            <a:pPr marL="1828800" lvl="3" indent="-514350"/>
            <a:r>
              <a:rPr lang="en-US" sz="2400" dirty="0"/>
              <a:t>Child Care Management Staffing and Operations</a:t>
            </a:r>
          </a:p>
          <a:p>
            <a:pPr marL="1828800" lvl="3" indent="-514350"/>
            <a:r>
              <a:rPr lang="en-US" sz="2400" dirty="0"/>
              <a:t>Program Functions</a:t>
            </a:r>
          </a:p>
          <a:p>
            <a:pPr marL="1828800" lvl="3" indent="-514350"/>
            <a:r>
              <a:rPr lang="en-US" sz="2400" dirty="0"/>
              <a:t>A Case Management Approach to Customers Served</a:t>
            </a:r>
          </a:p>
          <a:p>
            <a:pPr marL="1828800" lvl="3" indent="-514350"/>
            <a:r>
              <a:rPr lang="en-US" sz="2400" dirty="0"/>
              <a:t>Quality of Customer Service</a:t>
            </a:r>
          </a:p>
          <a:p>
            <a:pPr marL="1828800" lvl="3" indent="-514350"/>
            <a:r>
              <a:rPr lang="en-US" sz="2400" dirty="0"/>
              <a:t>Reasonable Budget</a:t>
            </a:r>
          </a:p>
          <a:p>
            <a:pPr marL="1828800" lvl="3" indent="-514350"/>
            <a:endParaRPr lang="en-US" dirty="0"/>
          </a:p>
          <a:p>
            <a:pPr marL="1828800" lvl="3" indent="-514350">
              <a:buNone/>
            </a:pPr>
            <a:r>
              <a:rPr lang="en-US" b="1" dirty="0"/>
              <a:t>Due April 19th no later than 4 P.M. (CST)</a:t>
            </a:r>
          </a:p>
        </p:txBody>
      </p:sp>
    </p:spTree>
    <p:extLst>
      <p:ext uri="{BB962C8B-B14F-4D97-AF65-F5344CB8AC3E}">
        <p14:creationId xmlns:p14="http://schemas.microsoft.com/office/powerpoint/2010/main" val="3597845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Procurement Process</a:t>
            </a:r>
          </a:p>
          <a:p>
            <a:pPr marL="457200" lvl="1" indent="0">
              <a:buNone/>
            </a:pPr>
            <a:endParaRPr lang="en-US" dirty="0"/>
          </a:p>
          <a:p>
            <a:pPr marL="1371600" lvl="2" indent="-514350">
              <a:buFont typeface="+mj-lt"/>
              <a:buAutoNum type="arabicPeriod" startAt="3"/>
            </a:pPr>
            <a:r>
              <a:rPr lang="en-US" b="1" dirty="0"/>
              <a:t>Proposal Evaluation </a:t>
            </a:r>
            <a:r>
              <a:rPr lang="en-US" dirty="0"/>
              <a:t>Process:</a:t>
            </a:r>
          </a:p>
          <a:p>
            <a:pPr marL="1828800" lvl="3" indent="-514350"/>
            <a:r>
              <a:rPr lang="en-US" sz="2400" dirty="0"/>
              <a:t>Independent Review Team </a:t>
            </a:r>
          </a:p>
          <a:p>
            <a:pPr marL="1828800" lvl="3" indent="-514350"/>
            <a:r>
              <a:rPr lang="en-US" sz="2400" dirty="0"/>
              <a:t>Team Report to Board Committee</a:t>
            </a:r>
          </a:p>
          <a:p>
            <a:pPr marL="1828800" lvl="3" indent="-514350"/>
            <a:r>
              <a:rPr lang="en-US" sz="2400" dirty="0"/>
              <a:t>Recommendation to Full Board</a:t>
            </a:r>
          </a:p>
          <a:p>
            <a:pPr marL="1828800" lvl="3" indent="-514350"/>
            <a:r>
              <a:rPr lang="en-US" sz="2400" dirty="0"/>
              <a:t>Board Action on Evaluation Results</a:t>
            </a:r>
          </a:p>
          <a:p>
            <a:pPr marL="1828800" lvl="3" indent="-514350"/>
            <a:r>
              <a:rPr lang="en-US" sz="2400" dirty="0"/>
              <a:t>Successful Contract Negotiations</a:t>
            </a:r>
          </a:p>
          <a:p>
            <a:pPr marL="1828800" lvl="3" indent="-51435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84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Procurement Process</a:t>
            </a:r>
          </a:p>
          <a:p>
            <a:pPr lvl="1"/>
            <a:r>
              <a:rPr lang="en-US" sz="3200" dirty="0"/>
              <a:t>Application Instructions</a:t>
            </a:r>
          </a:p>
          <a:p>
            <a:pPr marL="1371600" lvl="2" indent="-514350"/>
            <a:r>
              <a:rPr lang="en-US" sz="2800" dirty="0"/>
              <a:t>Due </a:t>
            </a:r>
            <a:r>
              <a:rPr lang="en-US" sz="2800" b="1" dirty="0"/>
              <a:t>March 16, 2021 by 4 P.M.</a:t>
            </a:r>
          </a:p>
          <a:p>
            <a:pPr marL="1371600" lvl="2" indent="-514350">
              <a:buNone/>
            </a:pPr>
            <a:r>
              <a:rPr lang="en-US" sz="2800" dirty="0"/>
              <a:t>	(No faxes will be accepted)</a:t>
            </a:r>
          </a:p>
          <a:p>
            <a:pPr marL="1371600" lvl="2" indent="-514350"/>
            <a:r>
              <a:rPr lang="en-US" sz="2800" dirty="0"/>
              <a:t>Submit an electronic transmitted copy via e-mail</a:t>
            </a:r>
          </a:p>
          <a:p>
            <a:pPr marL="1371600" lvl="2" indent="-514350"/>
            <a:r>
              <a:rPr lang="en-US" sz="2800" dirty="0"/>
              <a:t>Reviewed and Scored by Board Evaluation Team</a:t>
            </a:r>
          </a:p>
          <a:p>
            <a:pPr marL="1371600" lvl="2" indent="-514350"/>
            <a:r>
              <a:rPr lang="en-US" sz="2800" dirty="0"/>
              <a:t>Achieve at least 75 points to qualify</a:t>
            </a:r>
          </a:p>
          <a:p>
            <a:pPr marL="1371600" lvl="2" indent="-514350"/>
            <a:r>
              <a:rPr lang="en-US" sz="2800" dirty="0"/>
              <a:t>Applicant Status notification no later than March 29, 2021</a:t>
            </a:r>
          </a:p>
        </p:txBody>
      </p:sp>
    </p:spTree>
    <p:extLst>
      <p:ext uri="{BB962C8B-B14F-4D97-AF65-F5344CB8AC3E}">
        <p14:creationId xmlns:p14="http://schemas.microsoft.com/office/powerpoint/2010/main" val="3597845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740</Words>
  <Application>Microsoft Office PowerPoint</Application>
  <PresentationFormat>On-screen Show 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 Opel</dc:creator>
  <cp:lastModifiedBy>Robert Ramirez</cp:lastModifiedBy>
  <cp:revision>58</cp:revision>
  <cp:lastPrinted>2016-10-04T19:10:32Z</cp:lastPrinted>
  <dcterms:created xsi:type="dcterms:W3CDTF">2010-08-16T16:16:41Z</dcterms:created>
  <dcterms:modified xsi:type="dcterms:W3CDTF">2021-02-22T19:09:40Z</dcterms:modified>
</cp:coreProperties>
</file>