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2" r:id="rId2"/>
    <p:sldId id="349" r:id="rId3"/>
    <p:sldId id="350" r:id="rId4"/>
    <p:sldId id="333" r:id="rId5"/>
    <p:sldId id="364" r:id="rId6"/>
    <p:sldId id="352" r:id="rId7"/>
    <p:sldId id="353" r:id="rId8"/>
    <p:sldId id="354" r:id="rId9"/>
    <p:sldId id="365" r:id="rId10"/>
    <p:sldId id="366" r:id="rId11"/>
    <p:sldId id="367" r:id="rId12"/>
    <p:sldId id="362" r:id="rId13"/>
    <p:sldId id="368" r:id="rId14"/>
    <p:sldId id="363" r:id="rId15"/>
    <p:sldId id="282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10" cy="481370"/>
          </a:xfrm>
          <a:prstGeom prst="rect">
            <a:avLst/>
          </a:prstGeom>
        </p:spPr>
        <p:txBody>
          <a:bodyPr vert="horz" lIns="94679" tIns="47340" rIns="94679" bIns="473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737" y="0"/>
            <a:ext cx="3169810" cy="481370"/>
          </a:xfrm>
          <a:prstGeom prst="rect">
            <a:avLst/>
          </a:prstGeom>
        </p:spPr>
        <p:txBody>
          <a:bodyPr vert="horz" lIns="94679" tIns="47340" rIns="94679" bIns="47340" rtlCol="0"/>
          <a:lstStyle>
            <a:lvl1pPr algn="r">
              <a:defRPr sz="1200"/>
            </a:lvl1pPr>
          </a:lstStyle>
          <a:p>
            <a:fld id="{4971181F-1DC7-435D-BF4A-0C0D6E4EE38B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833"/>
            <a:ext cx="3169810" cy="481370"/>
          </a:xfrm>
          <a:prstGeom prst="rect">
            <a:avLst/>
          </a:prstGeom>
        </p:spPr>
        <p:txBody>
          <a:bodyPr vert="horz" lIns="94679" tIns="47340" rIns="94679" bIns="473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737" y="9119833"/>
            <a:ext cx="3169810" cy="481370"/>
          </a:xfrm>
          <a:prstGeom prst="rect">
            <a:avLst/>
          </a:prstGeom>
        </p:spPr>
        <p:txBody>
          <a:bodyPr vert="horz" lIns="94679" tIns="47340" rIns="94679" bIns="47340" rtlCol="0" anchor="b"/>
          <a:lstStyle>
            <a:lvl1pPr algn="r">
              <a:defRPr sz="1200"/>
            </a:lvl1pPr>
          </a:lstStyle>
          <a:p>
            <a:fld id="{98DA7FB7-BEAB-47E6-8765-85572D8B2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396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75C16B-0F22-4769-AF0C-9A3116D6E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D0F704-5CB4-4BF6-B450-3249F6986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FC7457-E703-46A0-BB69-EA63B31CB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9EBFAF-BBA0-47D6-8FD5-3F6BBCCC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40C190-B625-43C9-A708-AB5D4ED8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615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21AF28-5EBA-44E5-966F-A7A42C71C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E89B7E7-FE57-47D8-A54B-C71957FFA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61FBEC-9645-45B2-9112-D990EB431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5ABA88-E459-49D6-BD45-57037223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498291-26C6-4DFA-B597-C1F0C1368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874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A15D7FB-707C-4594-87D8-75AD637DD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131EC59-1F6B-4A6D-B51C-E1F78ED1B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F7744A-6210-45FB-954F-8A1A90DBF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6A7241-CF3A-4B83-873B-CB56202B9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9EFA23-E3B2-4C43-A49A-7D6F8C461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91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2AAC23-6B6E-4291-A898-ECAD9350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6E250B-0A16-42DD-A56C-EC3D8BF33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B0D09E-4D72-4E5D-949C-97E74E54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23BB6E-4609-46C8-9D3B-8F72314DC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A19C8A-90D7-4C4A-B91E-159AE9667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01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DF9129-0EFE-4780-A888-6AB0D8F2B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09A329-7A78-4B98-A7D0-B5C9F8587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116FAB-3576-4295-8721-06AF52A1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06C76C-C9FE-43BC-9259-960D8DB9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2B93B8-CA5A-4AA5-9A53-A1188C9D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66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9BD36-0E23-4B6C-8120-30A7D42F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35D243-9658-4DCB-BFD6-1FFC7E6B6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8A5D2BD-63EC-4985-8804-065E5A99E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007F871-6E88-46ED-8A2F-7083F51A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F34917-B03E-4856-B3DD-A4615D8F8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3C180A-F31B-446B-BE93-23ABEF05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173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47F31-8FB2-4D8F-83A3-1B769391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48716F-3754-46D5-AE80-8D46FD0F2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84DF88-4BB6-4D44-BC39-8B2CF67C5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60B8135-3A6C-441E-B17A-0E727DDE7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5431D3-485E-4042-AEA1-1799EB7BB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E9EC6D2-D38E-4C8A-A0AE-DA45BC7B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5BA4F33-E433-4074-BD10-72E0BB116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3BD74A-6032-4417-A245-2964D55AA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74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5043F-FA84-4A00-A2CE-3A3BFE3B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B6C7B58-2512-4AF1-99FE-064DB84D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ED6FE7-18EC-42AC-B631-2AF6DBAEA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8AC462D-94B3-458C-90E2-C3BD3E95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66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7CB8E98-D942-48C2-9DCE-BC64F6BC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B87039A-B643-4708-BAA5-24FA8C68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12A85C1-3EBB-4182-A512-F9E3278A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7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823AF-7AC0-4B15-80A0-664A0E24F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1318C4-4015-4D9F-9134-01EC1DAD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F093E1-2C6A-4E64-B61F-4326A7447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BC6F69-5D55-4D11-9397-E4BDFC49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8C04FC-5E56-480A-902A-0FE96AF4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62CE05-0735-4BF6-80EF-98289D3E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08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2532B8-C4D5-441C-B1E0-1E923FAFF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0C3B861-7AE6-40EC-BEB3-C9BB52178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0C60ED-16A6-409C-A4D6-5BD994AB3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10C8A28-019A-42A5-A1C0-E69DB3F9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6C01CA-E682-4BE6-B915-F686422B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4C209A-B2AB-42AE-8E1C-469C1E4C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054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827C1A6-1FA6-4980-80A2-D85881DE5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FE672A-75C1-4D71-B841-DFB3C161F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2F2698-ADD9-42EB-8D36-F152BF4E3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AE71E-5B42-4CA0-8352-3E014622BA80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C5B086-BD8F-4DA3-A8F7-143A2CE70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2DC589-F5A2-4944-AFCF-B863C7E81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29A96-07D7-4AA8-B8B3-067E03AF7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181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ramirez@workforcesolutionscb.or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59175"/>
            <a:ext cx="121920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915" y="1333500"/>
            <a:ext cx="1005840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object&#10;&#10;Description automatically generated">
            <a:extLst>
              <a:ext uri="{FF2B5EF4-FFF2-40B4-BE49-F238E27FC236}">
                <a16:creationId xmlns:a16="http://schemas.microsoft.com/office/drawing/2014/main" xmlns="" id="{74AA73BE-8F10-4070-995A-4A80BD95C1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559175"/>
            <a:ext cx="12192000" cy="701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AWARD AND EVALUATION CRITERIA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Depending on the services provided, we may award to one or more vendors.</a:t>
            </a:r>
          </a:p>
          <a:p>
            <a:r>
              <a:rPr lang="en-US" u="sng" dirty="0" smtClean="0"/>
              <a:t>Proposal Evaluation Criteria (pages 11-12)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Completeness and Responsiveness – 10 points</a:t>
            </a:r>
          </a:p>
          <a:p>
            <a:pPr lvl="1"/>
            <a:r>
              <a:rPr lang="en-US" dirty="0" smtClean="0"/>
              <a:t>Experience – 20 points</a:t>
            </a:r>
          </a:p>
          <a:p>
            <a:pPr lvl="1"/>
            <a:r>
              <a:rPr lang="en-US" dirty="0" smtClean="0"/>
              <a:t>References/Past Experience – 15 points</a:t>
            </a:r>
          </a:p>
          <a:p>
            <a:pPr lvl="1"/>
            <a:r>
              <a:rPr lang="en-US" dirty="0" smtClean="0"/>
              <a:t>Ability to Provide Needed Services – 20 points</a:t>
            </a:r>
          </a:p>
          <a:p>
            <a:pPr lvl="1"/>
            <a:r>
              <a:rPr lang="en-US" dirty="0" smtClean="0"/>
              <a:t>Attendance/Registration at Pre-Proposal Conference – 10 points</a:t>
            </a:r>
          </a:p>
          <a:p>
            <a:pPr lvl="1"/>
            <a:r>
              <a:rPr lang="en-US" dirty="0" smtClean="0"/>
              <a:t>Cost – 25 points</a:t>
            </a:r>
          </a:p>
          <a:p>
            <a:pPr lvl="1"/>
            <a:r>
              <a:rPr lang="en-US" dirty="0" smtClean="0"/>
              <a:t>HUB Certification – 5 points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10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PROPOSAL SUBMISSION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Must submit an </a:t>
            </a:r>
            <a:r>
              <a:rPr lang="en-US" b="1" dirty="0" smtClean="0"/>
              <a:t>ORIGINAL</a:t>
            </a:r>
            <a:r>
              <a:rPr lang="en-US" dirty="0" smtClean="0"/>
              <a:t> document with all executed (i.e., original signatures) forms and certificates and one (1) electronic copy of your response on flash drive for evaluation purposes.</a:t>
            </a:r>
          </a:p>
          <a:p>
            <a:r>
              <a:rPr lang="en-US" dirty="0" smtClean="0"/>
              <a:t>The information contain in the flash drives </a:t>
            </a:r>
            <a:r>
              <a:rPr lang="en-US" u="sng" dirty="0" smtClean="0"/>
              <a:t>must</a:t>
            </a:r>
            <a:r>
              <a:rPr lang="en-US" dirty="0" smtClean="0"/>
              <a:t> mirror the information contained in the original proposal. Any differences between the original and the electronic copies are at the liability of the proposer.</a:t>
            </a:r>
          </a:p>
          <a:p>
            <a:r>
              <a:rPr lang="en-US" u="sng" dirty="0" smtClean="0"/>
              <a:t>An advanced electronic transmitted copy via e-mail will be required</a:t>
            </a:r>
            <a:r>
              <a:rPr lang="en-US" dirty="0" smtClean="0"/>
              <a:t>. This copy must be submitted prior to or by the RFP deadline date/time. The electronic transmitted copy will be used to record and acknowledge the date/time receipt of proposal. Fax or late proposals will </a:t>
            </a:r>
            <a:r>
              <a:rPr lang="en-US" u="sng" dirty="0" smtClean="0"/>
              <a:t>not</a:t>
            </a:r>
            <a:r>
              <a:rPr lang="en-US" dirty="0" smtClean="0"/>
              <a:t> be considered.</a:t>
            </a:r>
          </a:p>
          <a:p>
            <a:r>
              <a:rPr lang="en-US" dirty="0" smtClean="0"/>
              <a:t>It is the responsibility of the Proposer to ensure that the proposal is received by WFSCB by the designated due date and time.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82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ADDITIONAL INFORMATION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Contract Term and Renewals </a:t>
            </a:r>
            <a:r>
              <a:rPr lang="en-US" dirty="0"/>
              <a:t>– the initial contract term will be for </a:t>
            </a:r>
            <a:r>
              <a:rPr lang="en-US" dirty="0" smtClean="0"/>
              <a:t>a one-year period beginning October 1, 2020, </a:t>
            </a:r>
            <a:r>
              <a:rPr lang="en-US" dirty="0"/>
              <a:t>with an option to renew the contract for </a:t>
            </a:r>
            <a:r>
              <a:rPr lang="en-US" dirty="0" smtClean="0"/>
              <a:t>an </a:t>
            </a:r>
            <a:r>
              <a:rPr lang="en-US" dirty="0"/>
              <a:t>additional </a:t>
            </a:r>
            <a:r>
              <a:rPr lang="en-US" dirty="0" smtClean="0"/>
              <a:t>two one-year periods, for a total not to exceed three (3) years. </a:t>
            </a:r>
            <a:r>
              <a:rPr lang="en-US" dirty="0"/>
              <a:t>The </a:t>
            </a:r>
            <a:r>
              <a:rPr lang="en-US" dirty="0" smtClean="0"/>
              <a:t>renewal option </a:t>
            </a:r>
            <a:r>
              <a:rPr lang="en-US" dirty="0"/>
              <a:t>will be based on need, availability of funds, and satisfactory performance.</a:t>
            </a:r>
          </a:p>
          <a:p>
            <a:r>
              <a:rPr lang="en-US" b="1" dirty="0" smtClean="0"/>
              <a:t>Insurance</a:t>
            </a:r>
            <a:r>
              <a:rPr lang="en-US" dirty="0" smtClean="0"/>
              <a:t> </a:t>
            </a:r>
            <a:r>
              <a:rPr lang="en-US" dirty="0"/>
              <a:t>- the contractor is required to maintain insurance coverage for the period of the contract. The minimum insurance coverages for general liability and workers’ compensation are noted on Page </a:t>
            </a:r>
            <a:r>
              <a:rPr lang="en-US" dirty="0" smtClean="0"/>
              <a:t>9 and 10 of </a:t>
            </a:r>
            <a:r>
              <a:rPr lang="en-US" dirty="0"/>
              <a:t>the RFP. If the proposer does not have workers’ compensation, but meets the definition of “Independent Contractor” as defined by the State of Texas, the proposer must sign a waiver. </a:t>
            </a:r>
          </a:p>
        </p:txBody>
      </p:sp>
    </p:spTree>
    <p:extLst>
      <p:ext uri="{BB962C8B-B14F-4D97-AF65-F5344CB8AC3E}">
        <p14:creationId xmlns:p14="http://schemas.microsoft.com/office/powerpoint/2010/main" xmlns="" val="11416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ADDITIONAL INFORMATION - CONTINUED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Invoice for Payment</a:t>
            </a:r>
            <a:r>
              <a:rPr lang="en-US" dirty="0" smtClean="0"/>
              <a:t>- payment for contracted services will be reimbursed by submitting an invoice with proper documentation by the 10</a:t>
            </a:r>
            <a:r>
              <a:rPr lang="en-US" baseline="30000" dirty="0" smtClean="0"/>
              <a:t>th</a:t>
            </a:r>
            <a:r>
              <a:rPr lang="en-US" dirty="0" smtClean="0"/>
              <a:t> of each month for costs incurred during the previous month. The invoice will be paid within three (3) weeks of receipt of complete and accurate information.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48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CONCLUSION 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Point of </a:t>
            </a:r>
            <a:r>
              <a:rPr lang="en-US" b="1" dirty="0" smtClean="0"/>
              <a:t>Contact </a:t>
            </a:r>
            <a:r>
              <a:rPr lang="en-US" dirty="0"/>
              <a:t>is Robert Ramirez</a:t>
            </a:r>
          </a:p>
          <a:p>
            <a:pPr marL="0" indent="0">
              <a:buNone/>
            </a:pPr>
            <a:r>
              <a:rPr lang="en-US" dirty="0"/>
              <a:t>	- Email address: </a:t>
            </a:r>
            <a:r>
              <a:rPr lang="en-US" dirty="0" smtClean="0">
                <a:hlinkClick r:id="rId3"/>
              </a:rPr>
              <a:t>robert.ramirez@workforcesolutionscb.org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Questions can be submitted in writing to Robert Ramirez and due by </a:t>
            </a:r>
            <a:r>
              <a:rPr lang="en-US" b="1" u="sng" dirty="0" smtClean="0"/>
              <a:t>Tuesday, July 28, 2020, 5:00 p.m.</a:t>
            </a:r>
            <a:r>
              <a:rPr lang="en-US" b="1" dirty="0" smtClean="0"/>
              <a:t> Responses will be forwarded to proposers registered via tele-conference on Thursday, July 30, 2020, 5:00 p.m. No other questions will be accepted after the deadline.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0040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 bwMode="auto">
          <a:xfrm>
            <a:off x="0" y="3090863"/>
            <a:ext cx="11939588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E03127"/>
                </a:solidFill>
                <a:latin typeface="Futura Std Condensed" panose="020B0506020204030204" pitchFamily="34" charset="0"/>
              </a:rPr>
              <a:t>THANK YOU!</a:t>
            </a:r>
            <a:endParaRPr lang="en-US" sz="5400" dirty="0">
              <a:solidFill>
                <a:srgbClr val="E03127"/>
              </a:solidFill>
              <a:latin typeface="Futura Std Condensed" panose="020B0506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59175"/>
            <a:ext cx="121920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975" y="1333500"/>
            <a:ext cx="1005840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A picture containing object&#10;&#10;Description automatically generated">
            <a:extLst>
              <a:ext uri="{FF2B5EF4-FFF2-40B4-BE49-F238E27FC236}">
                <a16:creationId xmlns:a16="http://schemas.microsoft.com/office/drawing/2014/main" xmlns="" id="{4863BF57-FAE5-4EFA-975D-D6A3749C1C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483470"/>
            <a:ext cx="12192000" cy="701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6 L 0.00026 -0.19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-9815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6 L 0.00026 -0.19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-98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59175"/>
            <a:ext cx="121920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xmlns="" id="{D7F65972-07FB-4CB9-97AB-BD456EEF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PRE-PROPOSAL CONFERENCE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A7164D17-8465-43CF-A088-48BF0870B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RFP FOR FIRE &amp; SECURITY ALARM </a:t>
            </a:r>
          </a:p>
          <a:p>
            <a:pPr marL="0" indent="0" algn="ctr">
              <a:buNone/>
            </a:pPr>
            <a:r>
              <a:rPr lang="en-US" sz="3600" dirty="0" smtClean="0"/>
              <a:t>MONITORING, TESTING, &amp; MAINTENANCE SERVICES </a:t>
            </a:r>
            <a:endParaRPr lang="en-US" sz="3600" dirty="0"/>
          </a:p>
          <a:p>
            <a:pPr marL="0" indent="0" algn="ctr">
              <a:buNone/>
            </a:pPr>
            <a:r>
              <a:rPr lang="en-US" sz="2400" dirty="0"/>
              <a:t>ISSUED DATE: </a:t>
            </a:r>
            <a:r>
              <a:rPr lang="en-US" sz="2400" dirty="0" smtClean="0"/>
              <a:t>JULY 21, 2020, 2:00 p.m. 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PROPOSERS VIRTUAL CONFERENCE</a:t>
            </a:r>
            <a:r>
              <a:rPr lang="en-US" sz="2400" dirty="0"/>
              <a:t>: </a:t>
            </a:r>
            <a:r>
              <a:rPr lang="en-US" sz="2400" dirty="0" smtClean="0"/>
              <a:t>JULY 23, 2020, </a:t>
            </a:r>
            <a:r>
              <a:rPr lang="en-US" sz="2400" dirty="0"/>
              <a:t>2:00 </a:t>
            </a:r>
            <a:r>
              <a:rPr lang="en-US" sz="2400" dirty="0" smtClean="0"/>
              <a:t>p.m. </a:t>
            </a: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3870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59175"/>
            <a:ext cx="121920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9974E477-0AF6-4069-9AB0-90978E240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RESPONSE PERIOD AND TIMELINES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CBAE69-1FEF-4D7C-9F85-CC21AC6E0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 for </a:t>
            </a:r>
            <a:r>
              <a:rPr lang="en-US" dirty="0" smtClean="0"/>
              <a:t>Questions:	</a:t>
            </a:r>
            <a:r>
              <a:rPr lang="en-US" b="1" dirty="0" smtClean="0"/>
              <a:t>Tuesday, July 28, 2020, </a:t>
            </a:r>
            <a:r>
              <a:rPr lang="en-US" b="1" dirty="0"/>
              <a:t>5:00 p.m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Q&amp;A Issue Date/Time: </a:t>
            </a:r>
            <a:r>
              <a:rPr lang="en-US" b="1" dirty="0" smtClean="0"/>
              <a:t>Thursday, July 30, 2020, 5:00 p.m. </a:t>
            </a:r>
            <a:endParaRPr lang="en-US" b="1" dirty="0"/>
          </a:p>
          <a:p>
            <a:r>
              <a:rPr lang="en-US" dirty="0"/>
              <a:t>D</a:t>
            </a:r>
            <a:r>
              <a:rPr lang="en-US" dirty="0" smtClean="0"/>
              <a:t>eadline </a:t>
            </a:r>
            <a:r>
              <a:rPr lang="en-US" dirty="0"/>
              <a:t>for </a:t>
            </a:r>
            <a:r>
              <a:rPr lang="en-US" dirty="0" smtClean="0"/>
              <a:t>Proposals: </a:t>
            </a:r>
            <a:r>
              <a:rPr lang="en-US" b="1" dirty="0" smtClean="0"/>
              <a:t>Wednesday</a:t>
            </a:r>
            <a:r>
              <a:rPr lang="en-US" b="1" dirty="0"/>
              <a:t>, </a:t>
            </a:r>
            <a:r>
              <a:rPr lang="en-US" b="1" dirty="0" smtClean="0"/>
              <a:t>August 12, 2020, </a:t>
            </a:r>
            <a:r>
              <a:rPr lang="en-US" b="1" dirty="0"/>
              <a:t>4:00 p.m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dirty="0" smtClean="0"/>
              <a:t>Evaluation of Responses: </a:t>
            </a:r>
            <a:r>
              <a:rPr lang="en-US" b="1" dirty="0" smtClean="0"/>
              <a:t>August 13–18, 2020 </a:t>
            </a:r>
          </a:p>
          <a:p>
            <a:r>
              <a:rPr lang="en-US" dirty="0" smtClean="0"/>
              <a:t>Expect </a:t>
            </a:r>
            <a:r>
              <a:rPr lang="en-US" dirty="0"/>
              <a:t>to Award </a:t>
            </a:r>
            <a:r>
              <a:rPr lang="en-US" dirty="0" smtClean="0"/>
              <a:t>Contract: </a:t>
            </a:r>
            <a:r>
              <a:rPr lang="en-US" b="1" dirty="0" smtClean="0"/>
              <a:t>September 17, 2020</a:t>
            </a:r>
          </a:p>
          <a:p>
            <a:r>
              <a:rPr lang="en-US" dirty="0" smtClean="0"/>
              <a:t>Contract Start Date: </a:t>
            </a:r>
            <a:r>
              <a:rPr lang="en-US" b="1" dirty="0" smtClean="0"/>
              <a:t>October 1, 2020</a:t>
            </a:r>
          </a:p>
          <a:p>
            <a:pPr marL="0" indent="0">
              <a:buNone/>
            </a:pPr>
            <a:r>
              <a:rPr lang="en-US" b="1" dirty="0" smtClean="0"/>
              <a:t>(Note: All times noted above are Central Time.)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336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BACKGROUND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The WFSCB operates as a 501 (C)(3) Non-Profit Organization</a:t>
            </a:r>
          </a:p>
          <a:p>
            <a:r>
              <a:rPr lang="en-US" dirty="0" smtClean="0"/>
              <a:t>Receive Funding Primarily from the Texas Workforce Commission</a:t>
            </a:r>
          </a:p>
          <a:p>
            <a:r>
              <a:rPr lang="en-US" dirty="0" smtClean="0"/>
              <a:t>Serves an 11-County Coastal Bend Region</a:t>
            </a:r>
          </a:p>
          <a:p>
            <a:r>
              <a:rPr lang="en-US" dirty="0" smtClean="0"/>
              <a:t>We operate one building that is owned by the State &amp; requires prior approval on selected enhancements. Other locations are leased. </a:t>
            </a:r>
          </a:p>
          <a:p>
            <a:r>
              <a:rPr lang="en-US" dirty="0" smtClean="0"/>
              <a:t>Currently operate 6 career centers that have a security alarm system, while only 5 of them have video surveillance (cameras).</a:t>
            </a:r>
          </a:p>
          <a:p>
            <a:r>
              <a:rPr lang="en-US" dirty="0" smtClean="0"/>
              <a:t>Staples Career Center currently has fire and security alarm monitoring, video surveillance (cameras), and a reader card system.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5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PROPOSAL ITEMS TO BE ADDRESS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TWO DISTINCT SERVICES </a:t>
            </a:r>
          </a:p>
          <a:p>
            <a:pPr lvl="1"/>
            <a:r>
              <a:rPr lang="en-US" dirty="0" smtClean="0"/>
              <a:t>Fire and Security Alarm Monitoring</a:t>
            </a:r>
          </a:p>
          <a:p>
            <a:pPr lvl="1"/>
            <a:r>
              <a:rPr lang="en-US" dirty="0" smtClean="0"/>
              <a:t>Preventive and on-going maintenance and testing of security system equipment including, but not limited to; fire and intrusion alarms, security cameras, and card reader system.  </a:t>
            </a:r>
          </a:p>
          <a:p>
            <a:r>
              <a:rPr lang="en-US" dirty="0" smtClean="0"/>
              <a:t>Proposers may bid on one </a:t>
            </a:r>
            <a:r>
              <a:rPr lang="en-US" u="sng" dirty="0" smtClean="0"/>
              <a:t>or</a:t>
            </a:r>
            <a:r>
              <a:rPr lang="en-US" dirty="0" smtClean="0"/>
              <a:t> both services.</a:t>
            </a:r>
          </a:p>
          <a:p>
            <a:r>
              <a:rPr lang="en-US" dirty="0" smtClean="0"/>
              <a:t>WFSCB will evaluate cost and services for monitoring independently from maintenance and testing when making a determination of award.</a:t>
            </a:r>
          </a:p>
          <a:p>
            <a:r>
              <a:rPr lang="en-US" dirty="0" smtClean="0"/>
              <a:t>WFSCB will also consider purchasing hardware, if needed.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15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RFP PURPOSE AND SCOPE OF WORK 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Purpose</a:t>
            </a:r>
            <a:r>
              <a:rPr lang="en-US" dirty="0" smtClean="0"/>
              <a:t>: Seeking a professional, qualified and experienced firm(s) that are licensed to provide commercial fire and security alarm monitoring and other related services in the State of Texas.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Scope of Services: </a:t>
            </a:r>
            <a:endParaRPr lang="en-US" dirty="0"/>
          </a:p>
          <a:p>
            <a:r>
              <a:rPr lang="en-US" u="sng" dirty="0" smtClean="0"/>
              <a:t>Monitoring</a:t>
            </a:r>
            <a:r>
              <a:rPr lang="en-US" dirty="0" smtClean="0"/>
              <a:t> - Provide 24 hour/7 day monitoring of all career centers.</a:t>
            </a:r>
            <a:endParaRPr lang="en-US" dirty="0"/>
          </a:p>
          <a:p>
            <a:r>
              <a:rPr lang="en-US" u="sng" dirty="0" smtClean="0"/>
              <a:t>Maintenance</a:t>
            </a:r>
            <a:r>
              <a:rPr lang="en-US" dirty="0" smtClean="0"/>
              <a:t> – Respond to on-call maintenance within a 24-hour period.</a:t>
            </a:r>
          </a:p>
          <a:p>
            <a:r>
              <a:rPr lang="en-US" u="sng" dirty="0" smtClean="0"/>
              <a:t>Testing</a:t>
            </a:r>
            <a:r>
              <a:rPr lang="en-US" dirty="0" smtClean="0"/>
              <a:t> – Bi-annual testing of fire alarm panels and equipment should be done twice a year in accordance with all local and/or state guidelines and regulations.</a:t>
            </a:r>
          </a:p>
          <a:p>
            <a:r>
              <a:rPr lang="en-US" u="sng" dirty="0" smtClean="0"/>
              <a:t>Reports</a:t>
            </a:r>
            <a:r>
              <a:rPr lang="en-US" dirty="0" smtClean="0"/>
              <a:t> – Provide open/close reports, # of people contacted, alarm reports, alarm verification, and on-line access to card reader system reports. Provide web-based/computer software access to reports.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280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IMPORTANT ITEMS IN RFP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have a </a:t>
            </a:r>
            <a:r>
              <a:rPr lang="en-US" u="sng" dirty="0" smtClean="0"/>
              <a:t>minimum of five years </a:t>
            </a:r>
            <a:r>
              <a:rPr lang="en-US" dirty="0" smtClean="0"/>
              <a:t>of demonstrated actual work in providing requested services.</a:t>
            </a:r>
            <a:endParaRPr lang="en-US" dirty="0"/>
          </a:p>
          <a:p>
            <a:r>
              <a:rPr lang="en-US" dirty="0" smtClean="0"/>
              <a:t>Must be in </a:t>
            </a:r>
            <a:r>
              <a:rPr lang="en-US" u="sng" dirty="0" smtClean="0"/>
              <a:t>good standing </a:t>
            </a:r>
            <a:r>
              <a:rPr lang="en-US" dirty="0" smtClean="0"/>
              <a:t>with the applicable national or state certification associations.  </a:t>
            </a:r>
          </a:p>
          <a:p>
            <a:r>
              <a:rPr lang="en-US" dirty="0" smtClean="0"/>
              <a:t>Must have </a:t>
            </a:r>
            <a:r>
              <a:rPr lang="en-US" u="sng" dirty="0" smtClean="0"/>
              <a:t>adequate insurance </a:t>
            </a:r>
            <a:r>
              <a:rPr lang="en-US" dirty="0" smtClean="0"/>
              <a:t>in place and if awarded contract will be required to submit proof of insurance.</a:t>
            </a:r>
          </a:p>
          <a:p>
            <a:r>
              <a:rPr lang="en-US" dirty="0" smtClean="0"/>
              <a:t>Must be currently </a:t>
            </a:r>
            <a:r>
              <a:rPr lang="en-US" u="sng" dirty="0" smtClean="0"/>
              <a:t>certified and/or license </a:t>
            </a:r>
            <a:r>
              <a:rPr lang="en-US" dirty="0" smtClean="0"/>
              <a:t>in the State of Texas in the work requested.</a:t>
            </a:r>
          </a:p>
          <a:p>
            <a:r>
              <a:rPr lang="en-US" dirty="0" smtClean="0"/>
              <a:t>Document the </a:t>
            </a:r>
            <a:r>
              <a:rPr lang="en-US" u="sng" dirty="0" smtClean="0"/>
              <a:t>screening</a:t>
            </a:r>
            <a:r>
              <a:rPr lang="en-US" dirty="0" smtClean="0"/>
              <a:t> of your employees since they may be working in our facility sites after hours and have access to our codes.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5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IMPORTANT ITEMS - CONTINUED 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the years the company has been in business.</a:t>
            </a:r>
            <a:endParaRPr lang="en-US" dirty="0"/>
          </a:p>
          <a:p>
            <a:r>
              <a:rPr lang="en-US" dirty="0" smtClean="0"/>
              <a:t>Proposer must be knowledgeable of our card reader system or be able to gain that knowledge and if not familiar address this in your proposal.</a:t>
            </a:r>
          </a:p>
          <a:p>
            <a:r>
              <a:rPr lang="en-US" dirty="0" smtClean="0"/>
              <a:t>Our current access control system is a Stanley Security product.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55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46135"/>
            <a:ext cx="12192000" cy="3297936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144287BC-9BA4-4786-9C41-D6941BFBA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PROPOSAL FORMAT &amp; PREPARATION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CB59E1-4EAC-40CB-A912-B9388A66E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Letter of Transmittal </a:t>
            </a:r>
            <a:r>
              <a:rPr lang="en-US" dirty="0" smtClean="0"/>
              <a:t>(see contents on page 12)</a:t>
            </a:r>
            <a:endParaRPr lang="en-US" dirty="0"/>
          </a:p>
          <a:p>
            <a:r>
              <a:rPr lang="en-US" b="1" dirty="0" smtClean="0"/>
              <a:t>Proposal/Your Response</a:t>
            </a:r>
            <a:r>
              <a:rPr lang="en-US" dirty="0" smtClean="0"/>
              <a:t> </a:t>
            </a:r>
            <a:r>
              <a:rPr lang="en-US" b="1" dirty="0" smtClean="0"/>
              <a:t> - </a:t>
            </a:r>
            <a:r>
              <a:rPr lang="en-US" dirty="0" smtClean="0"/>
              <a:t>provide a brief narrative to include complete details of extent of services offered, frequency of services, &amp; extent of services coverage &amp; maintenance turnaround time.  Your response should contain the details of </a:t>
            </a:r>
            <a:r>
              <a:rPr lang="en-US" b="1" dirty="0" smtClean="0"/>
              <a:t>“How” </a:t>
            </a:r>
            <a:r>
              <a:rPr lang="en-US" dirty="0" smtClean="0"/>
              <a:t>you will meet the proposal specifications  &amp; scope of work. (see full contents on page 13) </a:t>
            </a:r>
          </a:p>
          <a:p>
            <a:r>
              <a:rPr lang="en-US" b="1" dirty="0" smtClean="0"/>
              <a:t>Cost Information – </a:t>
            </a:r>
            <a:r>
              <a:rPr lang="en-US" dirty="0" smtClean="0"/>
              <a:t>include a detailed cost/price list by site, if appropriate, and any discounts offered for multiple locations. (see full contents on page 13)</a:t>
            </a:r>
          </a:p>
          <a:p>
            <a:r>
              <a:rPr lang="en-US" b="1" dirty="0" smtClean="0"/>
              <a:t>References</a:t>
            </a:r>
            <a:r>
              <a:rPr lang="en-US" dirty="0" smtClean="0"/>
              <a:t> – List three firms currently providing services. Must be three distinct customers.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11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5378</TotalTime>
  <Words>1025</Words>
  <Application>Microsoft Office PowerPoint</Application>
  <PresentationFormat>Custom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PRE-PROPOSAL CONFERENCE  </vt:lpstr>
      <vt:lpstr>RESPONSE PERIOD AND TIMELINES</vt:lpstr>
      <vt:lpstr>BACKGROUND</vt:lpstr>
      <vt:lpstr>PROPOSAL ITEMS TO BE ADDRESS </vt:lpstr>
      <vt:lpstr>RFP PURPOSE AND SCOPE OF WORK  </vt:lpstr>
      <vt:lpstr>IMPORTANT ITEMS IN RFP</vt:lpstr>
      <vt:lpstr>IMPORTANT ITEMS - CONTINUED  </vt:lpstr>
      <vt:lpstr>PROPOSAL FORMAT &amp; PREPARATION </vt:lpstr>
      <vt:lpstr>AWARD AND EVALUATION CRITERIA </vt:lpstr>
      <vt:lpstr>PROPOSAL SUBMISSION</vt:lpstr>
      <vt:lpstr>ADDITIONAL INFORMATION </vt:lpstr>
      <vt:lpstr>ADDITIONAL INFORMATION - CONTINUED </vt:lpstr>
      <vt:lpstr>CONCLUSION 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De La Garza</dc:creator>
  <cp:lastModifiedBy>robert</cp:lastModifiedBy>
  <cp:revision>143</cp:revision>
  <cp:lastPrinted>2020-07-16T18:16:02Z</cp:lastPrinted>
  <dcterms:created xsi:type="dcterms:W3CDTF">2019-08-22T19:33:59Z</dcterms:created>
  <dcterms:modified xsi:type="dcterms:W3CDTF">2020-07-29T15:56:35Z</dcterms:modified>
</cp:coreProperties>
</file>